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sldIdLst>
    <p:sldId id="257" r:id="rId2"/>
    <p:sldId id="529" r:id="rId3"/>
    <p:sldId id="530" r:id="rId4"/>
    <p:sldId id="531" r:id="rId5"/>
    <p:sldId id="558" r:id="rId6"/>
    <p:sldId id="513" r:id="rId7"/>
    <p:sldId id="559" r:id="rId8"/>
    <p:sldId id="565" r:id="rId9"/>
    <p:sldId id="571" r:id="rId10"/>
    <p:sldId id="534" r:id="rId11"/>
    <p:sldId id="570" r:id="rId12"/>
    <p:sldId id="535" r:id="rId13"/>
    <p:sldId id="567" r:id="rId14"/>
    <p:sldId id="568" r:id="rId15"/>
    <p:sldId id="541" r:id="rId16"/>
    <p:sldId id="542" r:id="rId17"/>
    <p:sldId id="543" r:id="rId18"/>
    <p:sldId id="544" r:id="rId19"/>
    <p:sldId id="545" r:id="rId20"/>
    <p:sldId id="546" r:id="rId21"/>
    <p:sldId id="547" r:id="rId22"/>
    <p:sldId id="536" r:id="rId23"/>
    <p:sldId id="569" r:id="rId24"/>
    <p:sldId id="548" r:id="rId25"/>
    <p:sldId id="549" r:id="rId26"/>
    <p:sldId id="550" r:id="rId27"/>
    <p:sldId id="551" r:id="rId28"/>
    <p:sldId id="552" r:id="rId29"/>
    <p:sldId id="553" r:id="rId30"/>
    <p:sldId id="538" r:id="rId31"/>
    <p:sldId id="539" r:id="rId32"/>
    <p:sldId id="554" r:id="rId33"/>
    <p:sldId id="555" r:id="rId34"/>
    <p:sldId id="566" r:id="rId35"/>
    <p:sldId id="560" r:id="rId36"/>
    <p:sldId id="55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ce Freimane" initials="DF" lastIdx="3" clrIdx="0">
    <p:extLst>
      <p:ext uri="{19B8F6BF-5375-455C-9EA6-DF929625EA0E}">
        <p15:presenceInfo xmlns:p15="http://schemas.microsoft.com/office/powerpoint/2012/main" userId="S::Dace.Freimane@zm.gov.lv::7d19645f-e0f4-4840-afe3-d767a622acd0" providerId="AD"/>
      </p:ext>
    </p:extLst>
  </p:cmAuthor>
  <p:cmAuthor id="2" name="Aiva Zvirbule" initials="AZ" lastIdx="1" clrIdx="1">
    <p:extLst>
      <p:ext uri="{19B8F6BF-5375-455C-9EA6-DF929625EA0E}">
        <p15:presenceInfo xmlns:p15="http://schemas.microsoft.com/office/powerpoint/2012/main" userId="S::Aiva.Zvirbule@zm.gov.lv::1d1fbc8d-7a0e-4965-8f96-ab34c15b1b69" providerId="AD"/>
      </p:ext>
    </p:extLst>
  </p:cmAuthor>
  <p:cmAuthor id="3" name="Inese Pastare-Irbe" initials="IP" lastIdx="5" clrIdx="2">
    <p:extLst>
      <p:ext uri="{19B8F6BF-5375-455C-9EA6-DF929625EA0E}">
        <p15:presenceInfo xmlns:p15="http://schemas.microsoft.com/office/powerpoint/2012/main" userId="S::Inese.Pastare-Irbe@zm.gov.lv::56a9abe1-865c-49ba-b90a-6cbde7b6f393" providerId="AD"/>
      </p:ext>
    </p:extLst>
  </p:cmAuthor>
  <p:cmAuthor id="4" name="Ilona Kromāne" initials="IK" lastIdx="1" clrIdx="3">
    <p:extLst>
      <p:ext uri="{19B8F6BF-5375-455C-9EA6-DF929625EA0E}">
        <p15:presenceInfo xmlns:p15="http://schemas.microsoft.com/office/powerpoint/2012/main" userId="S::Ilona.Kromane@zm.gov.lv::3d77bfa5-2336-4deb-9d23-5daf67ac67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86" d="100"/>
          <a:sy n="86" d="100"/>
        </p:scale>
        <p:origin x="12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933E3-F9DD-42EB-BD23-FB05510805C6}" type="datetimeFigureOut">
              <a:rPr lang="lv-LV" smtClean="0"/>
              <a:t>05.05.2021</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01047-0636-4A01-97DC-9B38DE6496C5}" type="slidenum">
              <a:rPr lang="lv-LV" smtClean="0"/>
              <a:t>‹#›</a:t>
            </a:fld>
            <a:endParaRPr lang="lv-LV"/>
          </a:p>
        </p:txBody>
      </p:sp>
    </p:spTree>
    <p:extLst>
      <p:ext uri="{BB962C8B-B14F-4D97-AF65-F5344CB8AC3E}">
        <p14:creationId xmlns:p14="http://schemas.microsoft.com/office/powerpoint/2010/main" val="76493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a:t>
            </a:fld>
            <a:endParaRPr lang="lv-LV" dirty="0"/>
          </a:p>
        </p:txBody>
      </p:sp>
    </p:spTree>
    <p:extLst>
      <p:ext uri="{BB962C8B-B14F-4D97-AF65-F5344CB8AC3E}">
        <p14:creationId xmlns:p14="http://schemas.microsoft.com/office/powerpoint/2010/main" val="412655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D3BFBD-83B3-4ECD-8338-84B49C9406CE}" type="datetimeFigureOut">
              <a:rPr lang="lv-LV" smtClean="0"/>
              <a:t>05.05.2021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295035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3BFBD-83B3-4ECD-8338-84B49C9406CE}" type="datetimeFigureOut">
              <a:rPr lang="lv-LV" smtClean="0"/>
              <a:t>05.05.2021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23044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3BFBD-83B3-4ECD-8338-84B49C9406CE}" type="datetimeFigureOut">
              <a:rPr lang="lv-LV" smtClean="0"/>
              <a:t>05.05.2021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2152688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07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3BFBD-83B3-4ECD-8338-84B49C9406CE}" type="datetimeFigureOut">
              <a:rPr lang="lv-LV" smtClean="0"/>
              <a:t>05.05.2021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296448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3BFBD-83B3-4ECD-8338-84B49C9406CE}" type="datetimeFigureOut">
              <a:rPr lang="lv-LV" smtClean="0"/>
              <a:t>05.05.2021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256588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D3BFBD-83B3-4ECD-8338-84B49C9406CE}" type="datetimeFigureOut">
              <a:rPr lang="lv-LV" smtClean="0"/>
              <a:t>05.05.2021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340795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D3BFBD-83B3-4ECD-8338-84B49C9406CE}" type="datetimeFigureOut">
              <a:rPr lang="lv-LV" smtClean="0"/>
              <a:t>05.05.2021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108524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D3BFBD-83B3-4ECD-8338-84B49C9406CE}" type="datetimeFigureOut">
              <a:rPr lang="lv-LV" smtClean="0"/>
              <a:t>05.05.2021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28520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3BFBD-83B3-4ECD-8338-84B49C9406CE}" type="datetimeFigureOut">
              <a:rPr lang="lv-LV" smtClean="0"/>
              <a:t>05.05.2021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192896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3BFBD-83B3-4ECD-8338-84B49C9406CE}" type="datetimeFigureOut">
              <a:rPr lang="lv-LV" smtClean="0"/>
              <a:t>05.05.2021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205494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3BFBD-83B3-4ECD-8338-84B49C9406CE}" type="datetimeFigureOut">
              <a:rPr lang="lv-LV" smtClean="0"/>
              <a:t>05.05.2021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503EEEB-F15E-4925-815F-2D3BDC176C91}" type="slidenum">
              <a:rPr lang="lv-LV" smtClean="0"/>
              <a:t>‹#›</a:t>
            </a:fld>
            <a:endParaRPr lang="lv-LV"/>
          </a:p>
        </p:txBody>
      </p:sp>
    </p:spTree>
    <p:extLst>
      <p:ext uri="{BB962C8B-B14F-4D97-AF65-F5344CB8AC3E}">
        <p14:creationId xmlns:p14="http://schemas.microsoft.com/office/powerpoint/2010/main" val="27467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3BFBD-83B3-4ECD-8338-84B49C9406CE}" type="datetimeFigureOut">
              <a:rPr lang="lv-LV" smtClean="0"/>
              <a:t>05.05.2021</a:t>
            </a:fld>
            <a:endParaRPr lang="lv-L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3EEEB-F15E-4925-815F-2D3BDC176C91}" type="slidenum">
              <a:rPr lang="lv-LV" smtClean="0"/>
              <a:t>‹#›</a:t>
            </a:fld>
            <a:endParaRPr lang="lv-LV"/>
          </a:p>
        </p:txBody>
      </p:sp>
    </p:spTree>
    <p:extLst>
      <p:ext uri="{BB962C8B-B14F-4D97-AF65-F5344CB8AC3E}">
        <p14:creationId xmlns:p14="http://schemas.microsoft.com/office/powerpoint/2010/main" val="3584929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image" Target="../media/image31.PNG"/><Relationship Id="rId26" Type="http://schemas.openxmlformats.org/officeDocument/2006/relationships/image" Target="../media/image34.PNG"/><Relationship Id="rId21" Type="http://schemas.openxmlformats.org/officeDocument/2006/relationships/image" Target="../media/image32.PNG"/><Relationship Id="rId34" Type="http://schemas.openxmlformats.org/officeDocument/2006/relationships/slide" Target="slide20.xml"/><Relationship Id="rId7" Type="http://schemas.openxmlformats.org/officeDocument/2006/relationships/slide" Target="slide16.xml"/><Relationship Id="rId12" Type="http://schemas.openxmlformats.org/officeDocument/2006/relationships/image" Target="../media/image29.PNG"/><Relationship Id="rId17" Type="http://schemas.openxmlformats.org/officeDocument/2006/relationships/image" Target="../media/image30.PNG"/><Relationship Id="rId25" Type="http://schemas.openxmlformats.org/officeDocument/2006/relationships/image" Target="../media/image34.PNG"/><Relationship Id="rId33" Type="http://schemas.openxmlformats.org/officeDocument/2006/relationships/image" Target="../media/image30.PNG"/><Relationship Id="rId2" Type="http://schemas.openxmlformats.org/officeDocument/2006/relationships/image" Target="../media/image26.png"/><Relationship Id="rId16" Type="http://schemas.openxmlformats.org/officeDocument/2006/relationships/slide" Target="slide19.xml"/><Relationship Id="rId20" Type="http://schemas.openxmlformats.org/officeDocument/2006/relationships/image" Target="../media/image31.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PNG"/><Relationship Id="rId24" Type="http://schemas.openxmlformats.org/officeDocument/2006/relationships/image" Target="../media/image33.png"/><Relationship Id="rId32" Type="http://schemas.openxmlformats.org/officeDocument/2006/relationships/slide" Target="slide19.xml"/><Relationship Id="rId37"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0.PNG"/><Relationship Id="rId23" Type="http://schemas.openxmlformats.org/officeDocument/2006/relationships/image" Target="../media/image32.PNG"/><Relationship Id="rId28" Type="http://schemas.openxmlformats.org/officeDocument/2006/relationships/image" Target="../media/image27.PNG"/><Relationship Id="rId36" Type="http://schemas.openxmlformats.org/officeDocument/2006/relationships/slide" Target="slide21.xml"/><Relationship Id="rId10" Type="http://schemas.openxmlformats.org/officeDocument/2006/relationships/slide" Target="slide17.xml"/><Relationship Id="rId19" Type="http://schemas.openxmlformats.org/officeDocument/2006/relationships/slide" Target="slide20.xml"/><Relationship Id="rId31" Type="http://schemas.openxmlformats.org/officeDocument/2006/relationships/image" Target="../media/image29.PNG"/><Relationship Id="rId4" Type="http://schemas.openxmlformats.org/officeDocument/2006/relationships/slide" Target="slide15.xml"/><Relationship Id="rId9" Type="http://schemas.openxmlformats.org/officeDocument/2006/relationships/image" Target="../media/image28.PNG"/><Relationship Id="rId14" Type="http://schemas.openxmlformats.org/officeDocument/2006/relationships/image" Target="../media/image29.PNG"/><Relationship Id="rId22" Type="http://schemas.openxmlformats.org/officeDocument/2006/relationships/slide" Target="slide21.xml"/><Relationship Id="rId27" Type="http://schemas.openxmlformats.org/officeDocument/2006/relationships/image" Target="../media/image26.png"/><Relationship Id="rId30" Type="http://schemas.openxmlformats.org/officeDocument/2006/relationships/slide" Target="slide18.xml"/><Relationship Id="rId35" Type="http://schemas.openxmlformats.org/officeDocument/2006/relationships/image" Target="../media/image31.PNG"/><Relationship Id="rId8"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slide" Target="slide27.xml"/><Relationship Id="rId18" Type="http://schemas.openxmlformats.org/officeDocument/2006/relationships/image" Target="../media/image50.PNG"/><Relationship Id="rId3" Type="http://schemas.openxmlformats.org/officeDocument/2006/relationships/image" Target="../media/image45.PNG"/><Relationship Id="rId21" Type="http://schemas.openxmlformats.org/officeDocument/2006/relationships/image" Target="../media/image34.PNG"/><Relationship Id="rId7" Type="http://schemas.openxmlformats.org/officeDocument/2006/relationships/slide" Target="slide25.xml"/><Relationship Id="rId12" Type="http://schemas.openxmlformats.org/officeDocument/2006/relationships/image" Target="../media/image48.PNG"/><Relationship Id="rId17" Type="http://schemas.openxmlformats.org/officeDocument/2006/relationships/image" Target="../media/image49.PNG"/><Relationship Id="rId2" Type="http://schemas.openxmlformats.org/officeDocument/2006/relationships/image" Target="../media/image44.png"/><Relationship Id="rId16" Type="http://schemas.openxmlformats.org/officeDocument/2006/relationships/slide" Target="slide28.xml"/><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7.PNG"/><Relationship Id="rId5" Type="http://schemas.openxmlformats.org/officeDocument/2006/relationships/image" Target="../media/image45.PNG"/><Relationship Id="rId15" Type="http://schemas.openxmlformats.org/officeDocument/2006/relationships/image" Target="../media/image49.PNG"/><Relationship Id="rId10" Type="http://schemas.openxmlformats.org/officeDocument/2006/relationships/slide" Target="slide26.xml"/><Relationship Id="rId19" Type="http://schemas.openxmlformats.org/officeDocument/2006/relationships/slide" Target="slide29.xml"/><Relationship Id="rId4" Type="http://schemas.openxmlformats.org/officeDocument/2006/relationships/slide" Target="slide24.xml"/><Relationship Id="rId9" Type="http://schemas.openxmlformats.org/officeDocument/2006/relationships/image" Target="../media/image47.PNG"/><Relationship Id="rId14" Type="http://schemas.openxmlformats.org/officeDocument/2006/relationships/image" Target="../media/image48.PNG"/><Relationship Id="rId22"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4.xml"/><Relationship Id="rId7"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7.jp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zm.gov.lv/public/ck/files/SM_3_vertibas_kedes.pdf" TargetMode="External"/><Relationship Id="rId2" Type="http://schemas.openxmlformats.org/officeDocument/2006/relationships/hyperlink" Target="https://eur-lex.europa.eu/legal-content/LV/TXT/PDF/?uri=CELEX:52020SC0386&amp;from=EN" TargetMode="External"/><Relationship Id="rId1" Type="http://schemas.openxmlformats.org/officeDocument/2006/relationships/slideLayout" Target="../slideLayouts/slideLayout7.xml"/><Relationship Id="rId5" Type="http://schemas.openxmlformats.org/officeDocument/2006/relationships/hyperlink" Target="https://e.csb.gov.lv/HelpDesk/UI/Page.aspx?pid=452" TargetMode="External"/><Relationship Id="rId4" Type="http://schemas.openxmlformats.org/officeDocument/2006/relationships/hyperlink" Target="https://eur-lex.europa.eu/legal-content/LV/TXT/PDF/?uri=CELEX:02013R1308-20201229&amp;qid=1618567946872&amp;from=LV"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30.xml"/><Relationship Id="rId18" Type="http://schemas.openxmlformats.org/officeDocument/2006/relationships/image" Target="../media/image17.PNG"/><Relationship Id="rId3" Type="http://schemas.openxmlformats.org/officeDocument/2006/relationships/slide" Target="slide10.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16.PNG"/><Relationship Id="rId2" Type="http://schemas.openxmlformats.org/officeDocument/2006/relationships/image" Target="../media/image11.jpg"/><Relationship Id="rId16" Type="http://schemas.openxmlformats.org/officeDocument/2006/relationships/slide" Target="slide31.xml"/><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12.emf"/><Relationship Id="rId15" Type="http://schemas.openxmlformats.org/officeDocument/2006/relationships/image" Target="../media/image16.PNG"/><Relationship Id="rId10" Type="http://schemas.openxmlformats.org/officeDocument/2006/relationships/slide" Target="slide22.xml"/><Relationship Id="rId19" Type="http://schemas.openxmlformats.org/officeDocument/2006/relationships/slide" Target="slide7.xml"/><Relationship Id="rId4" Type="http://schemas.openxmlformats.org/officeDocument/2006/relationships/image" Target="../media/image11.jpg"/><Relationship Id="rId9" Type="http://schemas.openxmlformats.org/officeDocument/2006/relationships/image" Target="../media/image14.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 Target="slide8.xml"/><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68960"/>
            <a:ext cx="7772400" cy="1656184"/>
          </a:xfrm>
        </p:spPr>
        <p:txBody>
          <a:bodyPr>
            <a:noAutofit/>
          </a:bodyPr>
          <a:lstStyle/>
          <a:p>
            <a:r>
              <a:rPr lang="lv-LV" altLang="en-US" sz="3600" dirty="0">
                <a:solidFill>
                  <a:schemeClr val="accent4">
                    <a:lumMod val="50000"/>
                  </a:schemeClr>
                </a:solidFill>
                <a:latin typeface="Segoe UI Light" panose="020B0502040204020203" pitchFamily="34" charset="0"/>
                <a:cs typeface="Segoe UI Light" panose="020B0502040204020203" pitchFamily="34" charset="0"/>
              </a:rPr>
              <a:t>Uzlabot</a:t>
            </a:r>
            <a:r>
              <a:rPr lang="lv-LV" altLang="en-US" sz="3400" dirty="0">
                <a:solidFill>
                  <a:schemeClr val="accent4">
                    <a:lumMod val="50000"/>
                  </a:schemeClr>
                </a:solidFill>
                <a:latin typeface="Segoe UI Light" panose="020B0502040204020203" pitchFamily="34" charset="0"/>
                <a:ea typeface="Tahoma" panose="020B0604030504040204" pitchFamily="34" charset="0"/>
                <a:cs typeface="Segoe UI Light" panose="020B0502040204020203" pitchFamily="34" charset="0"/>
              </a:rPr>
              <a:t> </a:t>
            </a:r>
            <a:r>
              <a:rPr lang="lv-LV" altLang="en-US" sz="3600" dirty="0">
                <a:solidFill>
                  <a:schemeClr val="accent4">
                    <a:lumMod val="50000"/>
                  </a:schemeClr>
                </a:solidFill>
                <a:latin typeface="Segoe UI Light" panose="020B0502040204020203" pitchFamily="34" charset="0"/>
                <a:cs typeface="Segoe UI Light" panose="020B0502040204020203" pitchFamily="34" charset="0"/>
              </a:rPr>
              <a:t>lauksaimnieku stāvokli pievienotās vērtības veidošanas ķēdē </a:t>
            </a:r>
            <a:r>
              <a:rPr lang="lv-LV" altLang="en-US" sz="3400" dirty="0">
                <a:solidFill>
                  <a:schemeClr val="accent4">
                    <a:lumMod val="50000"/>
                  </a:schemeClr>
                </a:solidFill>
                <a:latin typeface="Segoe UI Light" panose="020B0502040204020203" pitchFamily="34" charset="0"/>
                <a:ea typeface="Tahoma" panose="020B0604030504040204" pitchFamily="34" charset="0"/>
                <a:cs typeface="Segoe UI Light" panose="020B0502040204020203" pitchFamily="34" charset="0"/>
              </a:rPr>
              <a:t>– </a:t>
            </a:r>
            <a:r>
              <a:rPr lang="lv-LV" altLang="en-US" sz="3600" dirty="0">
                <a:solidFill>
                  <a:schemeClr val="accent4">
                    <a:lumMod val="50000"/>
                  </a:schemeClr>
                </a:solidFill>
                <a:latin typeface="Segoe UI Light" panose="020B0502040204020203" pitchFamily="34" charset="0"/>
                <a:cs typeface="Segoe UI Light" panose="020B0502040204020203" pitchFamily="34" charset="0"/>
              </a:rPr>
              <a:t>kooperācija / ražotāju organizācijas</a:t>
            </a:r>
            <a:endParaRPr lang="en-GB" altLang="en-US" sz="3600" dirty="0">
              <a:solidFill>
                <a:schemeClr val="accent4">
                  <a:lumMod val="50000"/>
                </a:schemeClr>
              </a:solidFill>
              <a:latin typeface="Segoe UI Light" panose="020B0502040204020203" pitchFamily="34" charset="0"/>
              <a:cs typeface="Segoe UI Light" panose="020B0502040204020203" pitchFamily="34" charset="0"/>
            </a:endParaRPr>
          </a:p>
        </p:txBody>
      </p:sp>
      <p:sp>
        <p:nvSpPr>
          <p:cNvPr id="3" name="Teksta vietturis 2"/>
          <p:cNvSpPr>
            <a:spLocks noGrp="1"/>
          </p:cNvSpPr>
          <p:nvPr>
            <p:ph type="body" sz="quarter" idx="11"/>
          </p:nvPr>
        </p:nvSpPr>
        <p:spPr>
          <a:xfrm>
            <a:off x="755576" y="6021288"/>
            <a:ext cx="7772400" cy="404266"/>
          </a:xfrm>
        </p:spPr>
        <p:txBody>
          <a:bodyPr>
            <a:normAutofit/>
          </a:bodyPr>
          <a:lstStyle/>
          <a:p>
            <a:r>
              <a:rPr lang="lv-LV" sz="2000" dirty="0">
                <a:solidFill>
                  <a:schemeClr val="bg2">
                    <a:lumMod val="25000"/>
                  </a:schemeClr>
                </a:solidFill>
                <a:latin typeface="Segoe UI Light" panose="020B0502040204020203" pitchFamily="34" charset="0"/>
                <a:ea typeface="Tahoma" panose="020B0604030504040204" pitchFamily="34" charset="0"/>
                <a:cs typeface="Segoe UI Light" panose="020B0502040204020203" pitchFamily="34" charset="0"/>
              </a:rPr>
              <a:t>11.05.2021.</a:t>
            </a:r>
          </a:p>
        </p:txBody>
      </p:sp>
      <p:pic>
        <p:nvPicPr>
          <p:cNvPr id="4" name="Attēls 13">
            <a:extLst>
              <a:ext uri="{FF2B5EF4-FFF2-40B4-BE49-F238E27FC236}">
                <a16:creationId xmlns:a16="http://schemas.microsoft.com/office/drawing/2014/main" id="{8124C726-D683-488E-99C9-B4B98F9D8498}"/>
              </a:ext>
            </a:extLst>
          </p:cNvPr>
          <p:cNvPicPr>
            <a:picLocks noChangeAspect="1"/>
          </p:cNvPicPr>
          <p:nvPr/>
        </p:nvPicPr>
        <p:blipFill>
          <a:blip r:embed="rId3"/>
          <a:stretch>
            <a:fillRect/>
          </a:stretch>
        </p:blipFill>
        <p:spPr>
          <a:xfrm>
            <a:off x="873308" y="2760956"/>
            <a:ext cx="720515" cy="824372"/>
          </a:xfrm>
          <a:prstGeom prst="rect">
            <a:avLst/>
          </a:prstGeom>
        </p:spPr>
      </p:pic>
    </p:spTree>
    <p:extLst>
      <p:ext uri="{BB962C8B-B14F-4D97-AF65-F5344CB8AC3E}">
        <p14:creationId xmlns:p14="http://schemas.microsoft.com/office/powerpoint/2010/main" val="23701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452C56-6824-4450-9453-79C45A841B29}"/>
              </a:ext>
            </a:extLst>
          </p:cNvPr>
          <p:cNvSpPr/>
          <p:nvPr/>
        </p:nvSpPr>
        <p:spPr>
          <a:xfrm>
            <a:off x="260209" y="167935"/>
            <a:ext cx="4551488"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Citi sektori </a:t>
            </a:r>
          </a:p>
        </p:txBody>
      </p:sp>
      <p:sp>
        <p:nvSpPr>
          <p:cNvPr id="3" name="Rectangle 2">
            <a:extLst>
              <a:ext uri="{FF2B5EF4-FFF2-40B4-BE49-F238E27FC236}">
                <a16:creationId xmlns:a16="http://schemas.microsoft.com/office/drawing/2014/main" id="{CCD62481-E57A-4A38-B712-825EC566D3CD}"/>
              </a:ext>
            </a:extLst>
          </p:cNvPr>
          <p:cNvSpPr/>
          <p:nvPr/>
        </p:nvSpPr>
        <p:spPr>
          <a:xfrm>
            <a:off x="221940" y="1149247"/>
            <a:ext cx="8469299" cy="4093428"/>
          </a:xfrm>
          <a:prstGeom prst="rect">
            <a:avLst/>
          </a:prstGeom>
        </p:spPr>
        <p:txBody>
          <a:bodyPr wrap="square">
            <a:spAutoFit/>
          </a:bodyPr>
          <a:lstStyle/>
          <a:p>
            <a:pPr marL="342900" indent="-342900" algn="just">
              <a:buFont typeface="Arial" panose="020B0604020202020204" pitchFamily="34" charset="0"/>
              <a:buChar char="•"/>
            </a:pPr>
            <a:r>
              <a:rPr lang="lv-LV" sz="2000" dirty="0">
                <a:solidFill>
                  <a:schemeClr val="accent4">
                    <a:lumMod val="50000"/>
                  </a:schemeClr>
                </a:solidFill>
                <a:latin typeface="Segoe UI Light" panose="020B0502040204020203" pitchFamily="34" charset="0"/>
                <a:cs typeface="Segoe UI Light" panose="020B0502040204020203" pitchFamily="34" charset="0"/>
              </a:rPr>
              <a:t>R 1308/2013 1.pielikums</a:t>
            </a:r>
            <a:r>
              <a:rPr lang="lv-LV" sz="2000" dirty="0">
                <a:latin typeface="Segoe UI Light" panose="020B0502040204020203" pitchFamily="34" charset="0"/>
                <a:cs typeface="Segoe UI Light" panose="020B0502040204020203" pitchFamily="34" charset="0"/>
              </a:rPr>
              <a:t>: </a:t>
            </a:r>
            <a:r>
              <a:rPr lang="lv-LV" sz="2000" b="1" dirty="0">
                <a:highlight>
                  <a:srgbClr val="FFFF00"/>
                </a:highlight>
                <a:latin typeface="Segoe UI Light" panose="020B0502040204020203" pitchFamily="34" charset="0"/>
                <a:cs typeface="Segoe UI Light" panose="020B0502040204020203" pitchFamily="34" charset="0"/>
              </a:rPr>
              <a:t>labība</a:t>
            </a:r>
            <a:r>
              <a:rPr lang="lv-LV" sz="2000" dirty="0">
                <a:highlight>
                  <a:srgbClr val="FFFF00"/>
                </a:highlight>
                <a:latin typeface="Segoe UI Light" panose="020B0502040204020203" pitchFamily="34" charset="0"/>
                <a:cs typeface="Segoe UI Light" panose="020B0502040204020203" pitchFamily="34" charset="0"/>
              </a:rPr>
              <a:t>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I.daļa</a:t>
            </a:r>
            <a:r>
              <a:rPr lang="lv-LV" sz="2000" dirty="0">
                <a:latin typeface="Segoe UI Light" panose="020B0502040204020203" pitchFamily="34" charset="0"/>
                <a:cs typeface="Segoe UI Light" panose="020B0502040204020203" pitchFamily="34" charset="0"/>
              </a:rPr>
              <a:t>); rīsi (</a:t>
            </a:r>
            <a:r>
              <a:rPr lang="lv-LV" sz="2000" dirty="0" err="1">
                <a:latin typeface="Segoe UI Light" panose="020B0502040204020203" pitchFamily="34" charset="0"/>
                <a:cs typeface="Segoe UI Light" panose="020B0502040204020203" pitchFamily="34" charset="0"/>
              </a:rPr>
              <a:t>II.daļa</a:t>
            </a:r>
            <a:r>
              <a:rPr lang="lv-LV" sz="2000" dirty="0">
                <a:latin typeface="Segoe UI Light" panose="020B0502040204020203" pitchFamily="34" charset="0"/>
                <a:cs typeface="Segoe UI Light" panose="020B0502040204020203" pitchFamily="34" charset="0"/>
              </a:rPr>
              <a:t>); cukurs (</a:t>
            </a:r>
            <a:r>
              <a:rPr lang="lv-LV" sz="2000" dirty="0" err="1">
                <a:latin typeface="Segoe UI Light" panose="020B0502040204020203" pitchFamily="34" charset="0"/>
                <a:cs typeface="Segoe UI Light" panose="020B0502040204020203" pitchFamily="34" charset="0"/>
              </a:rPr>
              <a:t>III.daļa</a:t>
            </a:r>
            <a:r>
              <a:rPr lang="lv-LV" sz="2000" dirty="0">
                <a:latin typeface="Segoe UI Light" panose="020B0502040204020203" pitchFamily="34" charset="0"/>
                <a:cs typeface="Segoe UI Light" panose="020B0502040204020203" pitchFamily="34" charset="0"/>
              </a:rPr>
              <a:t>); </a:t>
            </a:r>
            <a:r>
              <a:rPr lang="lv-LV" sz="2000" b="1" dirty="0">
                <a:latin typeface="Segoe UI Light" panose="020B0502040204020203" pitchFamily="34" charset="0"/>
                <a:cs typeface="Segoe UI Light" panose="020B0502040204020203" pitchFamily="34" charset="0"/>
              </a:rPr>
              <a:t>sausā lopbarība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IV.daļa</a:t>
            </a:r>
            <a:r>
              <a:rPr lang="lv-LV" sz="2000" dirty="0">
                <a:latin typeface="Segoe UI Light" panose="020B0502040204020203" pitchFamily="34" charset="0"/>
                <a:cs typeface="Segoe UI Light" panose="020B0502040204020203" pitchFamily="34" charset="0"/>
              </a:rPr>
              <a:t>); </a:t>
            </a:r>
            <a:r>
              <a:rPr lang="lv-LV" sz="2000" b="1" dirty="0">
                <a:latin typeface="Segoe UI Light" panose="020B0502040204020203" pitchFamily="34" charset="0"/>
                <a:cs typeface="Segoe UI Light" panose="020B0502040204020203" pitchFamily="34" charset="0"/>
              </a:rPr>
              <a:t>sēklas</a:t>
            </a:r>
            <a:r>
              <a:rPr lang="lv-LV" sz="2000" dirty="0">
                <a:latin typeface="Segoe UI Light" panose="020B0502040204020203" pitchFamily="34" charset="0"/>
                <a:cs typeface="Segoe UI Light" panose="020B0502040204020203" pitchFamily="34" charset="0"/>
              </a:rPr>
              <a:t> (</a:t>
            </a:r>
            <a:r>
              <a:rPr lang="lv-LV" sz="2000" dirty="0" err="1">
                <a:latin typeface="Segoe UI Light" panose="020B0502040204020203" pitchFamily="34" charset="0"/>
                <a:cs typeface="Segoe UI Light" panose="020B0502040204020203" pitchFamily="34" charset="0"/>
              </a:rPr>
              <a:t>V.daļa</a:t>
            </a:r>
            <a:r>
              <a:rPr lang="lv-LV" sz="2000" dirty="0">
                <a:latin typeface="Segoe UI Light" panose="020B0502040204020203" pitchFamily="34" charset="0"/>
                <a:cs typeface="Segoe UI Light" panose="020B0502040204020203" pitchFamily="34" charset="0"/>
              </a:rPr>
              <a:t>); apiņi (</a:t>
            </a:r>
            <a:r>
              <a:rPr lang="lv-LV" sz="2000" dirty="0" err="1">
                <a:latin typeface="Segoe UI Light" panose="020B0502040204020203" pitchFamily="34" charset="0"/>
                <a:cs typeface="Segoe UI Light" panose="020B0502040204020203" pitchFamily="34" charset="0"/>
              </a:rPr>
              <a:t>VI.daļa</a:t>
            </a:r>
            <a:r>
              <a:rPr lang="lv-LV" sz="2000" dirty="0">
                <a:latin typeface="Segoe UI Light" panose="020B0502040204020203" pitchFamily="34" charset="0"/>
                <a:cs typeface="Segoe UI Light" panose="020B0502040204020203" pitchFamily="34" charset="0"/>
              </a:rPr>
              <a:t>); olīveļļa un galda olīvas (</a:t>
            </a:r>
            <a:r>
              <a:rPr lang="lv-LV" sz="2000" dirty="0" err="1">
                <a:latin typeface="Segoe UI Light" panose="020B0502040204020203" pitchFamily="34" charset="0"/>
                <a:cs typeface="Segoe UI Light" panose="020B0502040204020203" pitchFamily="34" charset="0"/>
              </a:rPr>
              <a:t>VII.daļa</a:t>
            </a:r>
            <a:r>
              <a:rPr lang="lv-LV" sz="2000" dirty="0">
                <a:latin typeface="Segoe UI Light" panose="020B0502040204020203" pitchFamily="34" charset="0"/>
                <a:cs typeface="Segoe UI Light" panose="020B0502040204020203" pitchFamily="34" charset="0"/>
              </a:rPr>
              <a:t>); </a:t>
            </a:r>
            <a:r>
              <a:rPr lang="lv-LV" sz="2000" b="1" dirty="0">
                <a:latin typeface="Segoe UI Light" panose="020B0502040204020203" pitchFamily="34" charset="0"/>
                <a:cs typeface="Segoe UI Light" panose="020B0502040204020203" pitchFamily="34" charset="0"/>
              </a:rPr>
              <a:t>lini un kaņepes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VIII.daļa</a:t>
            </a:r>
            <a:r>
              <a:rPr lang="lv-LV" sz="2000" dirty="0">
                <a:latin typeface="Segoe UI Light" panose="020B0502040204020203" pitchFamily="34" charset="0"/>
                <a:cs typeface="Segoe UI Light" panose="020B0502040204020203" pitchFamily="34" charset="0"/>
              </a:rPr>
              <a:t>); banāni (</a:t>
            </a:r>
            <a:r>
              <a:rPr lang="lv-LV" sz="2000" dirty="0" err="1">
                <a:latin typeface="Segoe UI Light" panose="020B0502040204020203" pitchFamily="34" charset="0"/>
                <a:cs typeface="Segoe UI Light" panose="020B0502040204020203" pitchFamily="34" charset="0"/>
              </a:rPr>
              <a:t>XI.daļa</a:t>
            </a:r>
            <a:r>
              <a:rPr lang="lv-LV" sz="2000" dirty="0">
                <a:latin typeface="Segoe UI Light" panose="020B0502040204020203" pitchFamily="34" charset="0"/>
                <a:cs typeface="Segoe UI Light" panose="020B0502040204020203" pitchFamily="34" charset="0"/>
              </a:rPr>
              <a:t>); </a:t>
            </a:r>
            <a:r>
              <a:rPr lang="lv-LV" sz="2000" b="1" dirty="0">
                <a:highlight>
                  <a:srgbClr val="FFFF00"/>
                </a:highlight>
                <a:latin typeface="Segoe UI Light" panose="020B0502040204020203" pitchFamily="34" charset="0"/>
                <a:cs typeface="Segoe UI Light" panose="020B0502040204020203" pitchFamily="34" charset="0"/>
              </a:rPr>
              <a:t>dzīvi koki un citi augi, puķu sīpoli, saknes un tamlīdzīgas augu daļas, griezti ziedi un dekoratīvi zaļumi</a:t>
            </a:r>
            <a:r>
              <a:rPr lang="lv-LV" sz="2000" b="1" dirty="0">
                <a:latin typeface="Segoe UI Light" panose="020B0502040204020203" pitchFamily="34" charset="0"/>
                <a:cs typeface="Segoe UI Light" panose="020B0502040204020203" pitchFamily="34" charset="0"/>
              </a:rPr>
              <a:t>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XIII.daļa</a:t>
            </a:r>
            <a:r>
              <a:rPr lang="lv-LV" sz="2000" dirty="0">
                <a:latin typeface="Segoe UI Light" panose="020B0502040204020203" pitchFamily="34" charset="0"/>
                <a:cs typeface="Segoe UI Light" panose="020B0502040204020203" pitchFamily="34" charset="0"/>
              </a:rPr>
              <a:t>); </a:t>
            </a:r>
            <a:r>
              <a:rPr lang="lv-LV" sz="2000" b="1" dirty="0">
                <a:highlight>
                  <a:srgbClr val="FFFF00"/>
                </a:highlight>
                <a:latin typeface="Segoe UI Light" panose="020B0502040204020203" pitchFamily="34" charset="0"/>
                <a:cs typeface="Segoe UI Light" panose="020B0502040204020203" pitchFamily="34" charset="0"/>
              </a:rPr>
              <a:t>liellopu un teļa gaļa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XV.daļa</a:t>
            </a:r>
            <a:r>
              <a:rPr lang="lv-LV" sz="2000" dirty="0">
                <a:latin typeface="Segoe UI Light" panose="020B0502040204020203" pitchFamily="34" charset="0"/>
                <a:cs typeface="Segoe UI Light" panose="020B0502040204020203" pitchFamily="34" charset="0"/>
              </a:rPr>
              <a:t>); </a:t>
            </a:r>
            <a:r>
              <a:rPr lang="lv-LV" sz="2000" b="1" dirty="0">
                <a:highlight>
                  <a:srgbClr val="FFFF00"/>
                </a:highlight>
                <a:latin typeface="Segoe UI Light" panose="020B0502040204020203" pitchFamily="34" charset="0"/>
                <a:cs typeface="Segoe UI Light" panose="020B0502040204020203" pitchFamily="34" charset="0"/>
              </a:rPr>
              <a:t>piens un piena produkti</a:t>
            </a:r>
            <a:r>
              <a:rPr lang="lv-LV" sz="2000" dirty="0">
                <a:highlight>
                  <a:srgbClr val="FFFF00"/>
                </a:highlight>
                <a:latin typeface="Segoe UI Light" panose="020B0502040204020203" pitchFamily="34" charset="0"/>
                <a:cs typeface="Segoe UI Light" panose="020B0502040204020203" pitchFamily="34" charset="0"/>
              </a:rPr>
              <a:t>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XVI.daļa</a:t>
            </a:r>
            <a:r>
              <a:rPr lang="lv-LV" sz="2000" dirty="0">
                <a:latin typeface="Segoe UI Light" panose="020B0502040204020203" pitchFamily="34" charset="0"/>
                <a:cs typeface="Segoe UI Light" panose="020B0502040204020203" pitchFamily="34" charset="0"/>
              </a:rPr>
              <a:t>); </a:t>
            </a:r>
            <a:r>
              <a:rPr lang="lv-LV" sz="2000" b="1" dirty="0">
                <a:highlight>
                  <a:srgbClr val="FFFF00"/>
                </a:highlight>
                <a:latin typeface="Segoe UI Light" panose="020B0502040204020203" pitchFamily="34" charset="0"/>
                <a:cs typeface="Segoe UI Light" panose="020B0502040204020203" pitchFamily="34" charset="0"/>
              </a:rPr>
              <a:t>cūkgaļa</a:t>
            </a:r>
            <a:r>
              <a:rPr lang="lv-LV" sz="2000" dirty="0">
                <a:latin typeface="Segoe UI Light" panose="020B0502040204020203" pitchFamily="34" charset="0"/>
                <a:cs typeface="Segoe UI Light" panose="020B0502040204020203" pitchFamily="34" charset="0"/>
              </a:rPr>
              <a:t> (</a:t>
            </a:r>
            <a:r>
              <a:rPr lang="lv-LV" sz="2000" dirty="0" err="1">
                <a:latin typeface="Segoe UI Light" panose="020B0502040204020203" pitchFamily="34" charset="0"/>
                <a:cs typeface="Segoe UI Light" panose="020B0502040204020203" pitchFamily="34" charset="0"/>
              </a:rPr>
              <a:t>XVII.daļa</a:t>
            </a:r>
            <a:r>
              <a:rPr lang="lv-LV" sz="2000" dirty="0">
                <a:latin typeface="Segoe UI Light" panose="020B0502040204020203" pitchFamily="34" charset="0"/>
                <a:cs typeface="Segoe UI Light" panose="020B0502040204020203" pitchFamily="34" charset="0"/>
              </a:rPr>
              <a:t>); </a:t>
            </a:r>
            <a:r>
              <a:rPr lang="lv-LV" sz="2000" b="1" dirty="0">
                <a:latin typeface="Segoe UI Light" panose="020B0502040204020203" pitchFamily="34" charset="0"/>
                <a:cs typeface="Segoe UI Light" panose="020B0502040204020203" pitchFamily="34" charset="0"/>
              </a:rPr>
              <a:t>aitas un kazas gaļa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XVIII.daļa</a:t>
            </a:r>
            <a:r>
              <a:rPr lang="lv-LV" sz="2000" dirty="0">
                <a:latin typeface="Segoe UI Light" panose="020B0502040204020203" pitchFamily="34" charset="0"/>
                <a:cs typeface="Segoe UI Light" panose="020B0502040204020203" pitchFamily="34" charset="0"/>
              </a:rPr>
              <a:t>); </a:t>
            </a:r>
            <a:r>
              <a:rPr lang="lv-LV" sz="2000" b="1" dirty="0">
                <a:highlight>
                  <a:srgbClr val="FFFF00"/>
                </a:highlight>
                <a:latin typeface="Segoe UI Light" panose="020B0502040204020203" pitchFamily="34" charset="0"/>
                <a:cs typeface="Segoe UI Light" panose="020B0502040204020203" pitchFamily="34" charset="0"/>
              </a:rPr>
              <a:t>olas</a:t>
            </a:r>
            <a:r>
              <a:rPr lang="lv-LV" sz="2000" dirty="0">
                <a:highlight>
                  <a:srgbClr val="FFFF00"/>
                </a:highlight>
                <a:latin typeface="Segoe UI Light" panose="020B0502040204020203" pitchFamily="34" charset="0"/>
                <a:cs typeface="Segoe UI Light" panose="020B0502040204020203" pitchFamily="34" charset="0"/>
              </a:rPr>
              <a:t>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XIX.daļa</a:t>
            </a:r>
            <a:r>
              <a:rPr lang="lv-LV" sz="2000" dirty="0">
                <a:latin typeface="Segoe UI Light" panose="020B0502040204020203" pitchFamily="34" charset="0"/>
                <a:cs typeface="Segoe UI Light" panose="020B0502040204020203" pitchFamily="34" charset="0"/>
              </a:rPr>
              <a:t>); </a:t>
            </a:r>
            <a:r>
              <a:rPr lang="lv-LV" sz="2000" b="1" dirty="0">
                <a:highlight>
                  <a:srgbClr val="FFFF00"/>
                </a:highlight>
                <a:latin typeface="Segoe UI Light" panose="020B0502040204020203" pitchFamily="34" charset="0"/>
                <a:cs typeface="Segoe UI Light" panose="020B0502040204020203" pitchFamily="34" charset="0"/>
              </a:rPr>
              <a:t>mājputnu gaļa</a:t>
            </a:r>
            <a:r>
              <a:rPr lang="lv-LV" sz="2000" dirty="0">
                <a:highlight>
                  <a:srgbClr val="FFFF00"/>
                </a:highlight>
                <a:latin typeface="Segoe UI Light" panose="020B0502040204020203" pitchFamily="34" charset="0"/>
                <a:cs typeface="Segoe UI Light" panose="020B0502040204020203" pitchFamily="34" charset="0"/>
              </a:rPr>
              <a:t> </a:t>
            </a:r>
            <a:r>
              <a:rPr lang="lv-LV" sz="2000" dirty="0">
                <a:latin typeface="Segoe UI Light" panose="020B0502040204020203" pitchFamily="34" charset="0"/>
                <a:cs typeface="Segoe UI Light" panose="020B0502040204020203" pitchFamily="34" charset="0"/>
              </a:rPr>
              <a:t>(</a:t>
            </a:r>
            <a:r>
              <a:rPr lang="lv-LV" sz="2000" dirty="0" err="1">
                <a:latin typeface="Segoe UI Light" panose="020B0502040204020203" pitchFamily="34" charset="0"/>
                <a:cs typeface="Segoe UI Light" panose="020B0502040204020203" pitchFamily="34" charset="0"/>
              </a:rPr>
              <a:t>XX.daļa</a:t>
            </a:r>
            <a:r>
              <a:rPr lang="lv-LV" sz="2000" dirty="0">
                <a:latin typeface="Segoe UI Light" panose="020B0502040204020203" pitchFamily="34" charset="0"/>
                <a:cs typeface="Segoe UI Light" panose="020B0502040204020203" pitchFamily="34" charset="0"/>
              </a:rPr>
              <a:t>); zīdtārpiņi (</a:t>
            </a:r>
            <a:r>
              <a:rPr lang="lv-LV" sz="2000" dirty="0" err="1">
                <a:latin typeface="Segoe UI Light" panose="020B0502040204020203" pitchFamily="34" charset="0"/>
                <a:cs typeface="Segoe UI Light" panose="020B0502040204020203" pitchFamily="34" charset="0"/>
              </a:rPr>
              <a:t>XXIII.daļa</a:t>
            </a:r>
            <a:r>
              <a:rPr lang="lv-LV" sz="2000" dirty="0">
                <a:latin typeface="Segoe UI Light" panose="020B0502040204020203" pitchFamily="34" charset="0"/>
                <a:cs typeface="Segoe UI Light" panose="020B0502040204020203" pitchFamily="34" charset="0"/>
              </a:rPr>
              <a:t>)</a:t>
            </a:r>
          </a:p>
          <a:p>
            <a:pPr marL="342900" indent="-342900" algn="just">
              <a:buFont typeface="Arial" panose="020B0604020202020204" pitchFamily="34" charset="0"/>
              <a:buChar char="•"/>
            </a:pPr>
            <a:endParaRPr lang="lv-LV" sz="2000" b="1" dirty="0">
              <a:latin typeface="Segoe UI Light" panose="020B0502040204020203" pitchFamily="34" charset="0"/>
              <a:cs typeface="Segoe UI Light" panose="020B0502040204020203" pitchFamily="34" charset="0"/>
            </a:endParaRPr>
          </a:p>
          <a:p>
            <a:pPr algn="just"/>
            <a:endParaRPr lang="lv-LV" sz="2000" b="1" dirty="0">
              <a:latin typeface="Segoe UI Light" panose="020B0502040204020203" pitchFamily="34" charset="0"/>
              <a:cs typeface="Segoe UI Light" panose="020B0502040204020203" pitchFamily="34" charset="0"/>
            </a:endParaRPr>
          </a:p>
          <a:p>
            <a:pPr marL="342900" indent="-342900" algn="just">
              <a:buFont typeface="Arial" panose="020B0604020202020204" pitchFamily="34" charset="0"/>
              <a:buChar char="•"/>
            </a:pPr>
            <a:endParaRPr lang="lv-LV" sz="2000" b="1" dirty="0">
              <a:latin typeface="Segoe UI Light" panose="020B0502040204020203" pitchFamily="34" charset="0"/>
              <a:cs typeface="Segoe UI Light" panose="020B0502040204020203" pitchFamily="34" charset="0"/>
            </a:endParaRPr>
          </a:p>
          <a:p>
            <a:pPr marL="342900" indent="-342900" algn="just">
              <a:buFont typeface="Arial" panose="020B0604020202020204" pitchFamily="34" charset="0"/>
              <a:buChar char="•"/>
            </a:pPr>
            <a:r>
              <a:rPr lang="lv-LV" sz="2000" b="1" dirty="0">
                <a:solidFill>
                  <a:schemeClr val="accent4">
                    <a:lumMod val="50000"/>
                  </a:schemeClr>
                </a:solidFill>
                <a:latin typeface="Segoe UI Light" panose="020B0502040204020203" pitchFamily="34" charset="0"/>
                <a:cs typeface="Segoe UI Light" panose="020B0502040204020203" pitchFamily="34" charset="0"/>
              </a:rPr>
              <a:t>KLP SP Regulas projekta 13.pielikums </a:t>
            </a:r>
            <a:r>
              <a:rPr lang="lv-LV" sz="2000" dirty="0">
                <a:latin typeface="Segoe UI Light" panose="020B0502040204020203" pitchFamily="34" charset="0"/>
                <a:cs typeface="Segoe UI Light" panose="020B0502040204020203" pitchFamily="34" charset="0"/>
              </a:rPr>
              <a:t>(dzīvi zirgi, </a:t>
            </a:r>
            <a:r>
              <a:rPr lang="lv-LV" sz="2000" dirty="0">
                <a:highlight>
                  <a:srgbClr val="FFFF00"/>
                </a:highlight>
                <a:latin typeface="Segoe UI Light" panose="020B0502040204020203" pitchFamily="34" charset="0"/>
                <a:cs typeface="Segoe UI Light" panose="020B0502040204020203" pitchFamily="34" charset="0"/>
              </a:rPr>
              <a:t>dzīvas cūkas</a:t>
            </a:r>
            <a:r>
              <a:rPr lang="lv-LV" sz="2000" dirty="0">
                <a:latin typeface="Segoe UI Light" panose="020B0502040204020203" pitchFamily="34" charset="0"/>
                <a:cs typeface="Segoe UI Light" panose="020B0502040204020203" pitchFamily="34" charset="0"/>
              </a:rPr>
              <a:t>, citi dzīvi dzīvnieki, putnu olas, izņemot vistu olas, </a:t>
            </a:r>
            <a:r>
              <a:rPr lang="lv-LV" sz="2000" dirty="0">
                <a:highlight>
                  <a:srgbClr val="FFFF00"/>
                </a:highlight>
                <a:latin typeface="Segoe UI Light" panose="020B0502040204020203" pitchFamily="34" charset="0"/>
                <a:cs typeface="Segoe UI Light" panose="020B0502040204020203" pitchFamily="34" charset="0"/>
              </a:rPr>
              <a:t>kartupeļi</a:t>
            </a:r>
            <a:r>
              <a:rPr lang="lv-LV" sz="2000" dirty="0">
                <a:latin typeface="Segoe UI Light" panose="020B0502040204020203" pitchFamily="34" charset="0"/>
                <a:cs typeface="Segoe UI Light" panose="020B0502040204020203" pitchFamily="34" charset="0"/>
              </a:rPr>
              <a:t>, pupiņas, rapsis u.c.)</a:t>
            </a:r>
          </a:p>
          <a:p>
            <a:pPr algn="just"/>
            <a:r>
              <a:rPr lang="lv-LV" sz="2000" dirty="0">
                <a:latin typeface="Segoe UI Light" panose="020B0502040204020203" pitchFamily="34" charset="0"/>
                <a:cs typeface="Segoe UI Light" panose="020B0502040204020203" pitchFamily="34" charset="0"/>
              </a:rPr>
              <a:t>			Detalizētāks saraksts (10.sl.)</a:t>
            </a:r>
          </a:p>
        </p:txBody>
      </p:sp>
      <p:sp>
        <p:nvSpPr>
          <p:cNvPr id="4" name="Plus Sign 3">
            <a:extLst>
              <a:ext uri="{FF2B5EF4-FFF2-40B4-BE49-F238E27FC236}">
                <a16:creationId xmlns:a16="http://schemas.microsoft.com/office/drawing/2014/main" id="{54206B31-F940-4B74-94BC-67E4BD6979B9}"/>
              </a:ext>
            </a:extLst>
          </p:cNvPr>
          <p:cNvSpPr/>
          <p:nvPr/>
        </p:nvSpPr>
        <p:spPr>
          <a:xfrm>
            <a:off x="4101483" y="3429000"/>
            <a:ext cx="710214" cy="745724"/>
          </a:xfrm>
          <a:prstGeom prst="mathPlus">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B1F5A485-637B-4EF6-A901-6C24CDB9A886}"/>
                  </a:ext>
                </a:extLst>
              </p:cNvPr>
              <p:cNvGraphicFramePr>
                <a:graphicFrameLocks noChangeAspect="1"/>
              </p:cNvGraphicFramePr>
              <p:nvPr>
                <p:extLst>
                  <p:ext uri="{D42A27DB-BD31-4B8C-83A1-F6EECF244321}">
                    <p14:modId xmlns:p14="http://schemas.microsoft.com/office/powerpoint/2010/main" val="1844674020"/>
                  </p:ext>
                </p:extLst>
              </p:nvPr>
            </p:nvGraphicFramePr>
            <p:xfrm>
              <a:off x="4572000" y="4847207"/>
              <a:ext cx="1029810" cy="1269629"/>
            </p:xfrm>
            <a:graphic>
              <a:graphicData uri="http://schemas.microsoft.com/office/powerpoint/2016/slidezoom">
                <pslz:sldZm>
                  <pslz:sldZmObj sldId="570" cId="723033001">
                    <pslz:zmPr id="{F26F633A-4F44-413F-B011-EEA7542D596E}"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1029810" cy="1269629"/>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B1F5A485-637B-4EF6-A901-6C24CDB9A886}"/>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4572000" y="4847207"/>
                <a:ext cx="1029810" cy="1269629"/>
              </a:xfrm>
              <a:prstGeom prst="rect">
                <a:avLst/>
              </a:prstGeom>
              <a:ln w="3175">
                <a:solidFill>
                  <a:prstClr val="ltGray"/>
                </a:solidFill>
              </a:ln>
            </p:spPr>
          </p:pic>
        </mc:Fallback>
      </mc:AlternateContent>
    </p:spTree>
    <p:extLst>
      <p:ext uri="{BB962C8B-B14F-4D97-AF65-F5344CB8AC3E}">
        <p14:creationId xmlns:p14="http://schemas.microsoft.com/office/powerpoint/2010/main" val="220891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66ED8-5DAD-434B-BDE9-BA8C31A4901E}"/>
              </a:ext>
            </a:extLst>
          </p:cNvPr>
          <p:cNvSpPr/>
          <p:nvPr/>
        </p:nvSpPr>
        <p:spPr>
          <a:xfrm>
            <a:off x="191933" y="0"/>
            <a:ext cx="8626339"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cs typeface="Segoe UI Light" panose="020B0502040204020203" pitchFamily="34" charset="0"/>
              </a:rPr>
              <a:t>KLP SP Regulas projekta 13.pielikums </a:t>
            </a:r>
            <a:endPar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53DF507D-A28B-4623-A0FD-D5D9C11F19E4}"/>
              </a:ext>
            </a:extLst>
          </p:cNvPr>
          <p:cNvPicPr>
            <a:picLocks noChangeAspect="1"/>
          </p:cNvPicPr>
          <p:nvPr/>
        </p:nvPicPr>
        <p:blipFill>
          <a:blip r:embed="rId2"/>
          <a:stretch>
            <a:fillRect/>
          </a:stretch>
        </p:blipFill>
        <p:spPr>
          <a:xfrm>
            <a:off x="288569" y="523220"/>
            <a:ext cx="4167003" cy="6043744"/>
          </a:xfrm>
          <a:prstGeom prst="rect">
            <a:avLst/>
          </a:prstGeom>
        </p:spPr>
      </p:pic>
      <p:pic>
        <p:nvPicPr>
          <p:cNvPr id="4" name="Picture 3">
            <a:extLst>
              <a:ext uri="{FF2B5EF4-FFF2-40B4-BE49-F238E27FC236}">
                <a16:creationId xmlns:a16="http://schemas.microsoft.com/office/drawing/2014/main" id="{9521D7A3-E195-4A49-BB50-59DD8EF6AF7A}"/>
              </a:ext>
            </a:extLst>
          </p:cNvPr>
          <p:cNvPicPr>
            <a:picLocks noChangeAspect="1"/>
          </p:cNvPicPr>
          <p:nvPr/>
        </p:nvPicPr>
        <p:blipFill>
          <a:blip r:embed="rId3"/>
          <a:stretch>
            <a:fillRect/>
          </a:stretch>
        </p:blipFill>
        <p:spPr>
          <a:xfrm>
            <a:off x="4455572" y="560789"/>
            <a:ext cx="4567516" cy="6163078"/>
          </a:xfrm>
          <a:prstGeom prst="rect">
            <a:avLst/>
          </a:prstGeom>
        </p:spPr>
      </p:pic>
    </p:spTree>
    <p:extLst>
      <p:ext uri="{BB962C8B-B14F-4D97-AF65-F5344CB8AC3E}">
        <p14:creationId xmlns:p14="http://schemas.microsoft.com/office/powerpoint/2010/main" val="72303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CE877-9475-44A1-8339-EF137EA28786}"/>
              </a:ext>
            </a:extLst>
          </p:cNvPr>
          <p:cNvSpPr/>
          <p:nvPr/>
        </p:nvSpPr>
        <p:spPr>
          <a:xfrm>
            <a:off x="170053" y="71022"/>
            <a:ext cx="8840782"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augļu un dārzeņu nozarē indikatīvi 3,6 milj. EUR</a:t>
            </a:r>
            <a:endParaRPr lang="lv-LV" sz="2800" dirty="0">
              <a:solidFill>
                <a:schemeClr val="accent4">
                  <a:lumMod val="50000"/>
                </a:schemeClr>
              </a:solidFill>
              <a:latin typeface="Segoe UI Light" panose="020B0502040204020203" pitchFamily="34" charset="0"/>
              <a:cs typeface="Segoe UI Light" panose="020B0502040204020203" pitchFamily="34" charset="0"/>
            </a:endParaRPr>
          </a:p>
        </p:txBody>
      </p:sp>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9F8C857D-CDF8-45A5-B940-8D0C6D785C1E}"/>
                  </a:ext>
                </a:extLst>
              </p:cNvPr>
              <p:cNvGraphicFramePr>
                <a:graphicFrameLocks noChangeAspect="1"/>
              </p:cNvGraphicFramePr>
              <p:nvPr>
                <p:extLst>
                  <p:ext uri="{D42A27DB-BD31-4B8C-83A1-F6EECF244321}">
                    <p14:modId xmlns:p14="http://schemas.microsoft.com/office/powerpoint/2010/main" val="68664168"/>
                  </p:ext>
                </p:extLst>
              </p:nvPr>
            </p:nvGraphicFramePr>
            <p:xfrm>
              <a:off x="763480" y="1244546"/>
              <a:ext cx="2876365" cy="664153"/>
            </p:xfrm>
            <a:graphic>
              <a:graphicData uri="http://schemas.microsoft.com/office/powerpoint/2016/slidezoom">
                <pslz:sldZm>
                  <pslz:sldZmObj sldId="541" cId="209705023">
                    <pslz:zmPr id="{BC8A0E66-2602-4375-9EF5-99094AE4606B}"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2876365" cy="664153"/>
                        </a:xfrm>
                        <a:prstGeom prst="rect">
                          <a:avLst/>
                        </a:prstGeom>
                        <a:ln w="3175">
                          <a:noFill/>
                        </a:ln>
                      </p166:spPr>
                    </pslz:zmPr>
                  </pslz:sldZmObj>
                </pslz:sldZm>
              </a:graphicData>
            </a:graphic>
          </p:graphicFrame>
        </mc:Choice>
        <mc:Fallback xmlns="">
          <p:pic>
            <p:nvPicPr>
              <p:cNvPr id="32" name="Slide Zoom 31">
                <a:hlinkClick r:id="rId4" action="ppaction://hlinksldjump"/>
                <a:extLst>
                  <a:ext uri="{FF2B5EF4-FFF2-40B4-BE49-F238E27FC236}">
                    <a16:creationId xmlns:a16="http://schemas.microsoft.com/office/drawing/2014/main" id="{9F8C857D-CDF8-45A5-B940-8D0C6D785C1E}"/>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763480" y="1244546"/>
                <a:ext cx="2876365" cy="66415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8" name="Slide Zoom 37">
                <a:extLst>
                  <a:ext uri="{FF2B5EF4-FFF2-40B4-BE49-F238E27FC236}">
                    <a16:creationId xmlns:a16="http://schemas.microsoft.com/office/drawing/2014/main" id="{4B317CAF-790A-47A7-BB74-FBB3FAC5C38B}"/>
                  </a:ext>
                </a:extLst>
              </p:cNvPr>
              <p:cNvGraphicFramePr>
                <a:graphicFrameLocks noChangeAspect="1"/>
              </p:cNvGraphicFramePr>
              <p:nvPr>
                <p:extLst>
                  <p:ext uri="{D42A27DB-BD31-4B8C-83A1-F6EECF244321}">
                    <p14:modId xmlns:p14="http://schemas.microsoft.com/office/powerpoint/2010/main" val="21649628"/>
                  </p:ext>
                </p:extLst>
              </p:nvPr>
            </p:nvGraphicFramePr>
            <p:xfrm>
              <a:off x="763479" y="2044397"/>
              <a:ext cx="2876365" cy="778701"/>
            </p:xfrm>
            <a:graphic>
              <a:graphicData uri="http://schemas.microsoft.com/office/powerpoint/2016/slidezoom">
                <pslz:sldZm>
                  <pslz:sldZmObj sldId="542" cId="2764616880">
                    <pslz:zmPr id="{6FEDB235-3505-44B4-BBB0-E1F8B957412E}"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2876365" cy="778701"/>
                        </a:xfrm>
                        <a:prstGeom prst="rect">
                          <a:avLst/>
                        </a:prstGeom>
                        <a:ln w="3175">
                          <a:noFill/>
                        </a:ln>
                      </p166:spPr>
                    </pslz:zmPr>
                  </pslz:sldZmObj>
                </pslz:sldZm>
              </a:graphicData>
            </a:graphic>
          </p:graphicFrame>
        </mc:Choice>
        <mc:Fallback xmlns="">
          <p:pic>
            <p:nvPicPr>
              <p:cNvPr id="38" name="Slide Zoom 37">
                <a:hlinkClick r:id="rId7" action="ppaction://hlinksldjump"/>
                <a:extLst>
                  <a:ext uri="{FF2B5EF4-FFF2-40B4-BE49-F238E27FC236}">
                    <a16:creationId xmlns:a16="http://schemas.microsoft.com/office/drawing/2014/main" id="{4B317CAF-790A-47A7-BB74-FBB3FAC5C38B}"/>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763479" y="2044397"/>
                <a:ext cx="2876365" cy="77870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40" name="Slide Zoom 39">
                <a:extLst>
                  <a:ext uri="{FF2B5EF4-FFF2-40B4-BE49-F238E27FC236}">
                    <a16:creationId xmlns:a16="http://schemas.microsoft.com/office/drawing/2014/main" id="{FC248607-F9ED-4E37-9DD9-C516BF025C01}"/>
                  </a:ext>
                </a:extLst>
              </p:cNvPr>
              <p:cNvGraphicFramePr>
                <a:graphicFrameLocks noChangeAspect="1"/>
              </p:cNvGraphicFramePr>
              <p:nvPr>
                <p:extLst>
                  <p:ext uri="{D42A27DB-BD31-4B8C-83A1-F6EECF244321}">
                    <p14:modId xmlns:p14="http://schemas.microsoft.com/office/powerpoint/2010/main" val="3243481390"/>
                  </p:ext>
                </p:extLst>
              </p:nvPr>
            </p:nvGraphicFramePr>
            <p:xfrm>
              <a:off x="763479" y="2944623"/>
              <a:ext cx="2876365" cy="597734"/>
            </p:xfrm>
            <a:graphic>
              <a:graphicData uri="http://schemas.microsoft.com/office/powerpoint/2016/slidezoom">
                <pslz:sldZm>
                  <pslz:sldZmObj sldId="543" cId="813357683">
                    <pslz:zmPr id="{D75A3617-22AB-4B1D-8223-94057CD5EE5B}"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2876365" cy="597734"/>
                        </a:xfrm>
                        <a:prstGeom prst="rect">
                          <a:avLst/>
                        </a:prstGeom>
                        <a:ln w="3175">
                          <a:noFill/>
                        </a:ln>
                      </p166:spPr>
                    </pslz:zmPr>
                  </pslz:sldZmObj>
                </pslz:sldZm>
              </a:graphicData>
            </a:graphic>
          </p:graphicFrame>
        </mc:Choice>
        <mc:Fallback xmlns="">
          <p:pic>
            <p:nvPicPr>
              <p:cNvPr id="40" name="Slide Zoom 39">
                <a:hlinkClick r:id="rId10" action="ppaction://hlinksldjump"/>
                <a:extLst>
                  <a:ext uri="{FF2B5EF4-FFF2-40B4-BE49-F238E27FC236}">
                    <a16:creationId xmlns:a16="http://schemas.microsoft.com/office/drawing/2014/main" id="{FC248607-F9ED-4E37-9DD9-C516BF025C01}"/>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763479" y="2944623"/>
                <a:ext cx="2876365" cy="597734"/>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42" name="Slide Zoom 41">
                <a:extLst>
                  <a:ext uri="{FF2B5EF4-FFF2-40B4-BE49-F238E27FC236}">
                    <a16:creationId xmlns:a16="http://schemas.microsoft.com/office/drawing/2014/main" id="{F408A9F1-A835-4C99-A2EB-C58E9E297EA3}"/>
                  </a:ext>
                </a:extLst>
              </p:cNvPr>
              <p:cNvGraphicFramePr>
                <a:graphicFrameLocks noChangeAspect="1"/>
              </p:cNvGraphicFramePr>
              <p:nvPr>
                <p:extLst>
                  <p:ext uri="{D42A27DB-BD31-4B8C-83A1-F6EECF244321}">
                    <p14:modId xmlns:p14="http://schemas.microsoft.com/office/powerpoint/2010/main" val="3470878974"/>
                  </p:ext>
                </p:extLst>
              </p:nvPr>
            </p:nvGraphicFramePr>
            <p:xfrm>
              <a:off x="763479" y="3653499"/>
              <a:ext cx="2956265" cy="778701"/>
            </p:xfrm>
            <a:graphic>
              <a:graphicData uri="http://schemas.microsoft.com/office/powerpoint/2016/slidezoom">
                <pslz:sldZm>
                  <pslz:sldZmObj sldId="544" cId="1740059979">
                    <pslz:zmPr id="{1CBAFCB9-9D66-42B7-97E9-B8A642F64EC7}" imageType="cover" transitionDur="100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2956265" cy="778701"/>
                        </a:xfrm>
                        <a:prstGeom prst="rect">
                          <a:avLst/>
                        </a:prstGeom>
                        <a:ln w="3175">
                          <a:noFill/>
                        </a:ln>
                      </p166:spPr>
                    </pslz:zmPr>
                  </pslz:sldZmObj>
                </pslz:sldZm>
              </a:graphicData>
            </a:graphic>
          </p:graphicFrame>
        </mc:Choice>
        <mc:Fallback xmlns="">
          <p:pic>
            <p:nvPicPr>
              <p:cNvPr id="42" name="Slide Zoom 41">
                <a:hlinkClick r:id="rId13" action="ppaction://hlinksldjump"/>
                <a:extLst>
                  <a:ext uri="{FF2B5EF4-FFF2-40B4-BE49-F238E27FC236}">
                    <a16:creationId xmlns:a16="http://schemas.microsoft.com/office/drawing/2014/main" id="{F408A9F1-A835-4C99-A2EB-C58E9E297EA3}"/>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763479" y="3653499"/>
                <a:ext cx="2956265" cy="77870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44" name="Slide Zoom 43">
                <a:extLst>
                  <a:ext uri="{FF2B5EF4-FFF2-40B4-BE49-F238E27FC236}">
                    <a16:creationId xmlns:a16="http://schemas.microsoft.com/office/drawing/2014/main" id="{2A3A227D-258E-4D86-838D-21DCC59D1FC7}"/>
                  </a:ext>
                </a:extLst>
              </p:cNvPr>
              <p:cNvGraphicFramePr>
                <a:graphicFrameLocks noChangeAspect="1"/>
              </p:cNvGraphicFramePr>
              <p:nvPr>
                <p:extLst>
                  <p:ext uri="{D42A27DB-BD31-4B8C-83A1-F6EECF244321}">
                    <p14:modId xmlns:p14="http://schemas.microsoft.com/office/powerpoint/2010/main" val="3171501368"/>
                  </p:ext>
                </p:extLst>
              </p:nvPr>
            </p:nvGraphicFramePr>
            <p:xfrm>
              <a:off x="763479" y="4543342"/>
              <a:ext cx="2956265" cy="960813"/>
            </p:xfrm>
            <a:graphic>
              <a:graphicData uri="http://schemas.microsoft.com/office/powerpoint/2016/slidezoom">
                <pslz:sldZm>
                  <pslz:sldZmObj sldId="545" cId="2342608068">
                    <pslz:zmPr id="{071310F8-02D4-48F7-A328-A53FA99E1FDA}" imageType="cover" transitionDur="100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2956265" cy="960813"/>
                        </a:xfrm>
                        <a:prstGeom prst="rect">
                          <a:avLst/>
                        </a:prstGeom>
                        <a:ln w="3175">
                          <a:noFill/>
                        </a:ln>
                      </p166:spPr>
                    </pslz:zmPr>
                  </pslz:sldZmObj>
                </pslz:sldZm>
              </a:graphicData>
            </a:graphic>
          </p:graphicFrame>
        </mc:Choice>
        <mc:Fallback xmlns="">
          <p:pic>
            <p:nvPicPr>
              <p:cNvPr id="44" name="Slide Zoom 43">
                <a:hlinkClick r:id="rId16" action="ppaction://hlinksldjump"/>
                <a:extLst>
                  <a:ext uri="{FF2B5EF4-FFF2-40B4-BE49-F238E27FC236}">
                    <a16:creationId xmlns:a16="http://schemas.microsoft.com/office/drawing/2014/main" id="{2A3A227D-258E-4D86-838D-21DCC59D1FC7}"/>
                  </a:ext>
                </a:extLst>
              </p:cNvPr>
              <p:cNvPicPr>
                <a:picLocks noGrp="1" noRot="1" noChangeAspect="1" noMove="1" noResize="1" noEditPoints="1" noAdjustHandles="1" noChangeArrowheads="1" noChangeShapeType="1"/>
              </p:cNvPicPr>
              <p:nvPr/>
            </p:nvPicPr>
            <p:blipFill>
              <a:blip r:embed="rId17">
                <a:extLst>
                  <a:ext uri="{28A0092B-C50C-407E-A947-70E740481C1C}">
                    <a14:useLocalDpi xmlns:a14="http://schemas.microsoft.com/office/drawing/2010/main" val="0"/>
                  </a:ext>
                </a:extLst>
              </a:blip>
              <a:stretch>
                <a:fillRect/>
              </a:stretch>
            </p:blipFill>
            <p:spPr>
              <a:xfrm>
                <a:off x="763479" y="4543342"/>
                <a:ext cx="2956265" cy="96081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48" name="Slide Zoom 47">
                <a:extLst>
                  <a:ext uri="{FF2B5EF4-FFF2-40B4-BE49-F238E27FC236}">
                    <a16:creationId xmlns:a16="http://schemas.microsoft.com/office/drawing/2014/main" id="{EE519147-4A5B-47F5-A810-79D10977EE9E}"/>
                  </a:ext>
                </a:extLst>
              </p:cNvPr>
              <p:cNvGraphicFramePr>
                <a:graphicFrameLocks noChangeAspect="1"/>
              </p:cNvGraphicFramePr>
              <p:nvPr>
                <p:extLst>
                  <p:ext uri="{D42A27DB-BD31-4B8C-83A1-F6EECF244321}">
                    <p14:modId xmlns:p14="http://schemas.microsoft.com/office/powerpoint/2010/main" val="1457917824"/>
                  </p:ext>
                </p:extLst>
              </p:nvPr>
            </p:nvGraphicFramePr>
            <p:xfrm>
              <a:off x="763479" y="5613454"/>
              <a:ext cx="2956265" cy="408538"/>
            </p:xfrm>
            <a:graphic>
              <a:graphicData uri="http://schemas.microsoft.com/office/powerpoint/2016/slidezoom">
                <pslz:sldZm>
                  <pslz:sldZmObj sldId="546" cId="2924417151">
                    <pslz:zmPr id="{C3579435-E7C7-4432-9BE5-DD5892681FAC}" imageType="cover" transitionDur="1000">
                      <p166:blipFill xmlns:p166="http://schemas.microsoft.com/office/powerpoint/2016/6/main">
                        <a:blip r:embed="rId18">
                          <a:extLst>
                            <a:ext uri="{28A0092B-C50C-407E-A947-70E740481C1C}">
                              <a14:useLocalDpi xmlns:a14="http://schemas.microsoft.com/office/drawing/2010/main" val="0"/>
                            </a:ext>
                          </a:extLst>
                        </a:blip>
                        <a:stretch>
                          <a:fillRect/>
                        </a:stretch>
                      </p166:blipFill>
                      <p166:spPr xmlns:p166="http://schemas.microsoft.com/office/powerpoint/2016/6/main">
                        <a:xfrm>
                          <a:off x="0" y="0"/>
                          <a:ext cx="2956265" cy="408538"/>
                        </a:xfrm>
                        <a:prstGeom prst="rect">
                          <a:avLst/>
                        </a:prstGeom>
                        <a:ln w="3175">
                          <a:noFill/>
                        </a:ln>
                      </p166:spPr>
                    </pslz:zmPr>
                  </pslz:sldZmObj>
                </pslz:sldZm>
              </a:graphicData>
            </a:graphic>
          </p:graphicFrame>
        </mc:Choice>
        <mc:Fallback xmlns="">
          <p:pic>
            <p:nvPicPr>
              <p:cNvPr id="48" name="Slide Zoom 47">
                <a:hlinkClick r:id="rId19" action="ppaction://hlinksldjump"/>
                <a:extLst>
                  <a:ext uri="{FF2B5EF4-FFF2-40B4-BE49-F238E27FC236}">
                    <a16:creationId xmlns:a16="http://schemas.microsoft.com/office/drawing/2014/main" id="{EE519147-4A5B-47F5-A810-79D10977EE9E}"/>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Lst>
              </a:blip>
              <a:stretch>
                <a:fillRect/>
              </a:stretch>
            </p:blipFill>
            <p:spPr>
              <a:xfrm>
                <a:off x="763479" y="5613454"/>
                <a:ext cx="2956265" cy="408538"/>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50" name="Slide Zoom 49">
                <a:extLst>
                  <a:ext uri="{FF2B5EF4-FFF2-40B4-BE49-F238E27FC236}">
                    <a16:creationId xmlns:a16="http://schemas.microsoft.com/office/drawing/2014/main" id="{F8807B11-F1C0-4024-821B-C37837C5969C}"/>
                  </a:ext>
                </a:extLst>
              </p:cNvPr>
              <p:cNvGraphicFramePr>
                <a:graphicFrameLocks noChangeAspect="1"/>
              </p:cNvGraphicFramePr>
              <p:nvPr>
                <p:extLst>
                  <p:ext uri="{D42A27DB-BD31-4B8C-83A1-F6EECF244321}">
                    <p14:modId xmlns:p14="http://schemas.microsoft.com/office/powerpoint/2010/main" val="1827965305"/>
                  </p:ext>
                </p:extLst>
              </p:nvPr>
            </p:nvGraphicFramePr>
            <p:xfrm>
              <a:off x="763478" y="6117377"/>
              <a:ext cx="2956265" cy="408538"/>
            </p:xfrm>
            <a:graphic>
              <a:graphicData uri="http://schemas.microsoft.com/office/powerpoint/2016/slidezoom">
                <pslz:sldZm>
                  <pslz:sldZmObj sldId="547" cId="1880471812">
                    <pslz:zmPr id="{3E230915-ECDF-4A34-8DAF-E600F78C27DC}" imageType="cover" transitionDur="1000">
                      <p166:blipFill xmlns:p166="http://schemas.microsoft.com/office/powerpoint/2016/6/main">
                        <a:blip r:embed="rId21">
                          <a:extLst>
                            <a:ext uri="{28A0092B-C50C-407E-A947-70E740481C1C}">
                              <a14:useLocalDpi xmlns:a14="http://schemas.microsoft.com/office/drawing/2010/main" val="0"/>
                            </a:ext>
                          </a:extLst>
                        </a:blip>
                        <a:stretch>
                          <a:fillRect/>
                        </a:stretch>
                      </p166:blipFill>
                      <p166:spPr xmlns:p166="http://schemas.microsoft.com/office/powerpoint/2016/6/main">
                        <a:xfrm>
                          <a:off x="0" y="0"/>
                          <a:ext cx="2956265" cy="408538"/>
                        </a:xfrm>
                        <a:prstGeom prst="rect">
                          <a:avLst/>
                        </a:prstGeom>
                        <a:ln w="3175">
                          <a:noFill/>
                        </a:ln>
                      </p166:spPr>
                    </pslz:zmPr>
                  </pslz:sldZmObj>
                </pslz:sldZm>
              </a:graphicData>
            </a:graphic>
          </p:graphicFrame>
        </mc:Choice>
        <mc:Fallback xmlns="">
          <p:pic>
            <p:nvPicPr>
              <p:cNvPr id="50" name="Slide Zoom 49">
                <a:hlinkClick r:id="rId22" action="ppaction://hlinksldjump"/>
                <a:extLst>
                  <a:ext uri="{FF2B5EF4-FFF2-40B4-BE49-F238E27FC236}">
                    <a16:creationId xmlns:a16="http://schemas.microsoft.com/office/drawing/2014/main" id="{F8807B11-F1C0-4024-821B-C37837C5969C}"/>
                  </a:ext>
                </a:extLst>
              </p:cNvPr>
              <p:cNvPicPr>
                <a:picLocks noGrp="1" noRot="1" noChangeAspect="1" noMove="1" noResize="1" noEditPoints="1" noAdjustHandles="1" noChangeArrowheads="1" noChangeShapeType="1"/>
              </p:cNvPicPr>
              <p:nvPr/>
            </p:nvPicPr>
            <p:blipFill>
              <a:blip r:embed="rId23">
                <a:extLst>
                  <a:ext uri="{28A0092B-C50C-407E-A947-70E740481C1C}">
                    <a14:useLocalDpi xmlns:a14="http://schemas.microsoft.com/office/drawing/2010/main" val="0"/>
                  </a:ext>
                </a:extLst>
              </a:blip>
              <a:stretch>
                <a:fillRect/>
              </a:stretch>
            </p:blipFill>
            <p:spPr>
              <a:xfrm>
                <a:off x="763478" y="6117377"/>
                <a:ext cx="2956265" cy="408538"/>
              </a:xfrm>
              <a:prstGeom prst="rect">
                <a:avLst/>
              </a:prstGeom>
              <a:ln w="3175">
                <a:noFill/>
              </a:ln>
            </p:spPr>
          </p:pic>
        </mc:Fallback>
      </mc:AlternateContent>
      <p:pic>
        <p:nvPicPr>
          <p:cNvPr id="30" name="Picture 29">
            <a:extLst>
              <a:ext uri="{FF2B5EF4-FFF2-40B4-BE49-F238E27FC236}">
                <a16:creationId xmlns:a16="http://schemas.microsoft.com/office/drawing/2014/main" id="{84DCB745-DE24-4E36-A29D-35C42171C830}"/>
              </a:ext>
            </a:extLst>
          </p:cNvPr>
          <p:cNvPicPr>
            <a:picLocks noChangeAspect="1"/>
          </p:cNvPicPr>
          <p:nvPr/>
        </p:nvPicPr>
        <p:blipFill>
          <a:blip r:embed="rId24"/>
          <a:stretch>
            <a:fillRect/>
          </a:stretch>
        </p:blipFill>
        <p:spPr>
          <a:xfrm>
            <a:off x="595266" y="715767"/>
            <a:ext cx="7953467" cy="6000189"/>
          </a:xfrm>
          <a:prstGeom prst="rect">
            <a:avLst/>
          </a:prstGeom>
        </p:spPr>
      </p:pic>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C8C51BA8-48A3-4DC1-A4AC-D09CA2C10E47}"/>
                  </a:ext>
                </a:extLst>
              </p:cNvPr>
              <p:cNvGraphicFramePr>
                <a:graphicFrameLocks noChangeAspect="1"/>
              </p:cNvGraphicFramePr>
              <p:nvPr>
                <p:extLst>
                  <p:ext uri="{D42A27DB-BD31-4B8C-83A1-F6EECF244321}">
                    <p14:modId xmlns:p14="http://schemas.microsoft.com/office/powerpoint/2010/main" val="2878006153"/>
                  </p:ext>
                </p:extLst>
              </p:nvPr>
            </p:nvGraphicFramePr>
            <p:xfrm>
              <a:off x="4749552" y="807868"/>
              <a:ext cx="3684233" cy="272096"/>
            </p:xfrm>
            <a:graphic>
              <a:graphicData uri="http://schemas.microsoft.com/office/powerpoint/2016/slidezoom">
                <pslz:sldZm>
                  <pslz:sldZmObj sldId="567" cId="1384547351">
                    <pslz:zmPr id="{423A93A2-28AE-474D-8457-5156B4452405}" imageType="cover" transitionDur="1000">
                      <p166:blipFill xmlns:p166="http://schemas.microsoft.com/office/powerpoint/2016/6/main">
                        <a:blip r:embed="rId25">
                          <a:extLst>
                            <a:ext uri="{28A0092B-C50C-407E-A947-70E740481C1C}">
                              <a14:useLocalDpi xmlns:a14="http://schemas.microsoft.com/office/drawing/2010/main" val="0"/>
                            </a:ext>
                          </a:extLst>
                        </a:blip>
                        <a:stretch>
                          <a:fillRect/>
                        </a:stretch>
                      </p166:blipFill>
                      <p166:spPr xmlns:p166="http://schemas.microsoft.com/office/powerpoint/2016/6/main">
                        <a:xfrm>
                          <a:off x="0" y="0"/>
                          <a:ext cx="3684233" cy="272096"/>
                        </a:xfrm>
                        <a:prstGeom prst="rect">
                          <a:avLst/>
                        </a:prstGeom>
                        <a:ln w="3175">
                          <a:noFill/>
                        </a:ln>
                      </p166:spPr>
                    </pslz:zmPr>
                  </pslz:sldZmObj>
                </pslz:sldZm>
              </a:graphicData>
            </a:graphic>
          </p:graphicFrame>
        </mc:Choice>
        <mc:Fallback xmlns="">
          <p:pic>
            <p:nvPicPr>
              <p:cNvPr id="4" name="Slide Zoom 3">
                <a:hlinkClick r:id="rId10" action="ppaction://hlinksldjump"/>
                <a:extLst>
                  <a:ext uri="{FF2B5EF4-FFF2-40B4-BE49-F238E27FC236}">
                    <a16:creationId xmlns:a16="http://schemas.microsoft.com/office/drawing/2014/main" id="{C8C51BA8-48A3-4DC1-A4AC-D09CA2C10E47}"/>
                  </a:ext>
                </a:extLst>
              </p:cNvPr>
              <p:cNvPicPr>
                <a:picLocks noGrp="1" noRot="1" noChangeAspect="1" noMove="1" noResize="1" noEditPoints="1" noAdjustHandles="1" noChangeArrowheads="1" noChangeShapeType="1"/>
              </p:cNvPicPr>
              <p:nvPr/>
            </p:nvPicPr>
            <p:blipFill>
              <a:blip r:embed="rId26">
                <a:extLst>
                  <a:ext uri="{28A0092B-C50C-407E-A947-70E740481C1C}">
                    <a14:useLocalDpi xmlns:a14="http://schemas.microsoft.com/office/drawing/2010/main" val="0"/>
                  </a:ext>
                </a:extLst>
              </a:blip>
              <a:stretch>
                <a:fillRect/>
              </a:stretch>
            </p:blipFill>
            <p:spPr>
              <a:xfrm>
                <a:off x="4749552" y="807868"/>
                <a:ext cx="3684233" cy="272096"/>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39746FC8-F034-4B7D-B273-8AE534055AE9}"/>
                  </a:ext>
                </a:extLst>
              </p:cNvPr>
              <p:cNvGraphicFramePr>
                <a:graphicFrameLocks noChangeAspect="1"/>
              </p:cNvGraphicFramePr>
              <p:nvPr>
                <p:extLst>
                  <p:ext uri="{D42A27DB-BD31-4B8C-83A1-F6EECF244321}">
                    <p14:modId xmlns:p14="http://schemas.microsoft.com/office/powerpoint/2010/main" val="3938450889"/>
                  </p:ext>
                </p:extLst>
              </p:nvPr>
            </p:nvGraphicFramePr>
            <p:xfrm>
              <a:off x="763478" y="1244546"/>
              <a:ext cx="2876365" cy="664153"/>
            </p:xfrm>
            <a:graphic>
              <a:graphicData uri="http://schemas.microsoft.com/office/powerpoint/2016/slidezoom">
                <pslz:sldZm>
                  <pslz:sldZmObj sldId="541" cId="209705023">
                    <pslz:zmPr id="{AE3D396F-0404-4459-AF7F-EAAC6AE2F089}"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2876365" cy="664153"/>
                        </a:xfrm>
                        <a:prstGeom prst="rect">
                          <a:avLst/>
                        </a:prstGeom>
                        <a:ln w="3175">
                          <a:noFill/>
                        </a:ln>
                      </p166:spPr>
                    </pslz:zmPr>
                  </pslz:sldZmObj>
                </pslz:sldZm>
              </a:graphicData>
            </a:graphic>
          </p:graphicFrame>
        </mc:Choice>
        <mc:Fallback xmlns="">
          <p:pic>
            <p:nvPicPr>
              <p:cNvPr id="7" name="Slide Zoom 6">
                <a:hlinkClick r:id="rId16" action="ppaction://hlinksldjump"/>
                <a:extLst>
                  <a:ext uri="{FF2B5EF4-FFF2-40B4-BE49-F238E27FC236}">
                    <a16:creationId xmlns:a16="http://schemas.microsoft.com/office/drawing/2014/main" id="{39746FC8-F034-4B7D-B273-8AE534055AE9}"/>
                  </a:ext>
                </a:extLst>
              </p:cNvPr>
              <p:cNvPicPr>
                <a:picLocks noGrp="1" noRot="1" noChangeAspect="1" noMove="1" noResize="1" noEditPoints="1" noAdjustHandles="1" noChangeArrowheads="1" noChangeShapeType="1"/>
              </p:cNvPicPr>
              <p:nvPr/>
            </p:nvPicPr>
            <p:blipFill>
              <a:blip r:embed="rId27">
                <a:extLst>
                  <a:ext uri="{28A0092B-C50C-407E-A947-70E740481C1C}">
                    <a14:useLocalDpi xmlns:a14="http://schemas.microsoft.com/office/drawing/2010/main" val="0"/>
                  </a:ext>
                </a:extLst>
              </a:blip>
              <a:stretch>
                <a:fillRect/>
              </a:stretch>
            </p:blipFill>
            <p:spPr>
              <a:xfrm>
                <a:off x="763478" y="1244546"/>
                <a:ext cx="2876365" cy="66415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6DDDC579-171B-4006-BA83-1B128D133095}"/>
                  </a:ext>
                </a:extLst>
              </p:cNvPr>
              <p:cNvGraphicFramePr>
                <a:graphicFrameLocks noChangeAspect="1"/>
              </p:cNvGraphicFramePr>
              <p:nvPr>
                <p:extLst>
                  <p:ext uri="{D42A27DB-BD31-4B8C-83A1-F6EECF244321}">
                    <p14:modId xmlns:p14="http://schemas.microsoft.com/office/powerpoint/2010/main" val="3622104953"/>
                  </p:ext>
                </p:extLst>
              </p:nvPr>
            </p:nvGraphicFramePr>
            <p:xfrm>
              <a:off x="763478" y="2044397"/>
              <a:ext cx="2876364" cy="778701"/>
            </p:xfrm>
            <a:graphic>
              <a:graphicData uri="http://schemas.microsoft.com/office/powerpoint/2016/slidezoom">
                <pslz:sldZm>
                  <pslz:sldZmObj sldId="542" cId="2764616880">
                    <pslz:zmPr id="{ACA58705-134B-42A0-9FFD-A8B7CE33BD03}"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2876364" cy="778701"/>
                        </a:xfrm>
                        <a:prstGeom prst="rect">
                          <a:avLst/>
                        </a:prstGeom>
                        <a:ln w="3175">
                          <a:noFill/>
                        </a:ln>
                      </p166:spPr>
                    </pslz:zmPr>
                  </pslz:sldZmObj>
                </pslz:sldZm>
              </a:graphicData>
            </a:graphic>
          </p:graphicFrame>
        </mc:Choice>
        <mc:Fallback xmlns="">
          <p:pic>
            <p:nvPicPr>
              <p:cNvPr id="9" name="Slide Zoom 8">
                <a:hlinkClick r:id="rId19" action="ppaction://hlinksldjump"/>
                <a:extLst>
                  <a:ext uri="{FF2B5EF4-FFF2-40B4-BE49-F238E27FC236}">
                    <a16:creationId xmlns:a16="http://schemas.microsoft.com/office/drawing/2014/main" id="{6DDDC579-171B-4006-BA83-1B128D133095}"/>
                  </a:ext>
                </a:extLst>
              </p:cNvPr>
              <p:cNvPicPr>
                <a:picLocks noGrp="1" noRot="1" noChangeAspect="1" noMove="1" noResize="1" noEditPoints="1" noAdjustHandles="1" noChangeArrowheads="1" noChangeShapeType="1"/>
              </p:cNvPicPr>
              <p:nvPr/>
            </p:nvPicPr>
            <p:blipFill>
              <a:blip r:embed="rId28">
                <a:extLst>
                  <a:ext uri="{28A0092B-C50C-407E-A947-70E740481C1C}">
                    <a14:useLocalDpi xmlns:a14="http://schemas.microsoft.com/office/drawing/2010/main" val="0"/>
                  </a:ext>
                </a:extLst>
              </a:blip>
              <a:stretch>
                <a:fillRect/>
              </a:stretch>
            </p:blipFill>
            <p:spPr>
              <a:xfrm>
                <a:off x="763478" y="2044397"/>
                <a:ext cx="2876364" cy="77870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0BD52478-6253-4C94-A21A-0CA8F39EDC17}"/>
                  </a:ext>
                </a:extLst>
              </p:cNvPr>
              <p:cNvGraphicFramePr>
                <a:graphicFrameLocks noChangeAspect="1"/>
              </p:cNvGraphicFramePr>
              <p:nvPr>
                <p:extLst>
                  <p:ext uri="{D42A27DB-BD31-4B8C-83A1-F6EECF244321}">
                    <p14:modId xmlns:p14="http://schemas.microsoft.com/office/powerpoint/2010/main" val="3164852305"/>
                  </p:ext>
                </p:extLst>
              </p:nvPr>
            </p:nvGraphicFramePr>
            <p:xfrm>
              <a:off x="763477" y="2944623"/>
              <a:ext cx="2876363" cy="587351"/>
            </p:xfrm>
            <a:graphic>
              <a:graphicData uri="http://schemas.microsoft.com/office/powerpoint/2016/slidezoom">
                <pslz:sldZm>
                  <pslz:sldZmObj sldId="543" cId="813357683">
                    <pslz:zmPr id="{E9AE106E-6EAD-42C1-823F-BDC161543C22}" imageType="cover" transitionDur="1000">
                      <p166:blipFill xmlns:p166="http://schemas.microsoft.com/office/powerpoint/2016/6/main">
                        <a:blip r:embed="rId11">
                          <a:extLst>
                            <a:ext uri="{28A0092B-C50C-407E-A947-70E740481C1C}">
                              <a14:useLocalDpi xmlns:a14="http://schemas.microsoft.com/office/drawing/2010/main" val="0"/>
                            </a:ext>
                          </a:extLst>
                        </a:blip>
                        <a:stretch>
                          <a:fillRect/>
                        </a:stretch>
                      </p166:blipFill>
                      <p166:spPr xmlns:p166="http://schemas.microsoft.com/office/powerpoint/2016/6/main">
                        <a:xfrm>
                          <a:off x="0" y="0"/>
                          <a:ext cx="2876363" cy="587351"/>
                        </a:xfrm>
                        <a:prstGeom prst="rect">
                          <a:avLst/>
                        </a:prstGeom>
                        <a:ln w="3175">
                          <a:noFill/>
                        </a:ln>
                      </p166:spPr>
                    </pslz:zmPr>
                  </pslz:sldZmObj>
                </pslz:sldZm>
              </a:graphicData>
            </a:graphic>
          </p:graphicFrame>
        </mc:Choice>
        <mc:Fallback xmlns="">
          <p:pic>
            <p:nvPicPr>
              <p:cNvPr id="11" name="Slide Zoom 10">
                <a:hlinkClick r:id="rId22" action="ppaction://hlinksldjump"/>
                <a:extLst>
                  <a:ext uri="{FF2B5EF4-FFF2-40B4-BE49-F238E27FC236}">
                    <a16:creationId xmlns:a16="http://schemas.microsoft.com/office/drawing/2014/main" id="{0BD52478-6253-4C94-A21A-0CA8F39EDC17}"/>
                  </a:ext>
                </a:extLst>
              </p:cNvPr>
              <p:cNvPicPr>
                <a:picLocks noGrp="1" noRot="1" noChangeAspect="1" noMove="1" noResize="1" noEditPoints="1" noAdjustHandles="1" noChangeArrowheads="1" noChangeShapeType="1"/>
              </p:cNvPicPr>
              <p:nvPr/>
            </p:nvPicPr>
            <p:blipFill>
              <a:blip r:embed="rId29">
                <a:extLst>
                  <a:ext uri="{28A0092B-C50C-407E-A947-70E740481C1C}">
                    <a14:useLocalDpi xmlns:a14="http://schemas.microsoft.com/office/drawing/2010/main" val="0"/>
                  </a:ext>
                </a:extLst>
              </a:blip>
              <a:stretch>
                <a:fillRect/>
              </a:stretch>
            </p:blipFill>
            <p:spPr>
              <a:xfrm>
                <a:off x="763477" y="2944623"/>
                <a:ext cx="2876363" cy="58735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D68063D8-A3F6-4ECB-A40D-5A33D444FCB5}"/>
                  </a:ext>
                </a:extLst>
              </p:cNvPr>
              <p:cNvGraphicFramePr>
                <a:graphicFrameLocks noChangeAspect="1"/>
              </p:cNvGraphicFramePr>
              <p:nvPr>
                <p:extLst>
                  <p:ext uri="{D42A27DB-BD31-4B8C-83A1-F6EECF244321}">
                    <p14:modId xmlns:p14="http://schemas.microsoft.com/office/powerpoint/2010/main" val="2643829114"/>
                  </p:ext>
                </p:extLst>
              </p:nvPr>
            </p:nvGraphicFramePr>
            <p:xfrm>
              <a:off x="763477" y="3626093"/>
              <a:ext cx="2956265" cy="778700"/>
            </p:xfrm>
            <a:graphic>
              <a:graphicData uri="http://schemas.microsoft.com/office/powerpoint/2016/slidezoom">
                <pslz:sldZm>
                  <pslz:sldZmObj sldId="544" cId="1740059979">
                    <pslz:zmPr id="{C32F00B3-67BC-478B-8AD4-BC775A527A7C}" imageType="cover" transitionDur="1000">
                      <p166:blipFill xmlns:p166="http://schemas.microsoft.com/office/powerpoint/2016/6/main">
                        <a:blip r:embed="rId18">
                          <a:extLst>
                            <a:ext uri="{28A0092B-C50C-407E-A947-70E740481C1C}">
                              <a14:useLocalDpi xmlns:a14="http://schemas.microsoft.com/office/drawing/2010/main" val="0"/>
                            </a:ext>
                          </a:extLst>
                        </a:blip>
                        <a:stretch>
                          <a:fillRect/>
                        </a:stretch>
                      </p166:blipFill>
                      <p166:spPr xmlns:p166="http://schemas.microsoft.com/office/powerpoint/2016/6/main">
                        <a:xfrm>
                          <a:off x="0" y="0"/>
                          <a:ext cx="2956265" cy="778700"/>
                        </a:xfrm>
                        <a:prstGeom prst="rect">
                          <a:avLst/>
                        </a:prstGeom>
                        <a:ln w="3175">
                          <a:noFill/>
                        </a:ln>
                      </p166:spPr>
                    </pslz:zmPr>
                  </pslz:sldZmObj>
                </pslz:sldZm>
              </a:graphicData>
            </a:graphic>
          </p:graphicFrame>
        </mc:Choice>
        <mc:Fallback xmlns="">
          <p:pic>
            <p:nvPicPr>
              <p:cNvPr id="13" name="Slide Zoom 12">
                <a:hlinkClick r:id="rId30" action="ppaction://hlinksldjump"/>
                <a:extLst>
                  <a:ext uri="{FF2B5EF4-FFF2-40B4-BE49-F238E27FC236}">
                    <a16:creationId xmlns:a16="http://schemas.microsoft.com/office/drawing/2014/main" id="{D68063D8-A3F6-4ECB-A40D-5A33D444FCB5}"/>
                  </a:ext>
                </a:extLst>
              </p:cNvPr>
              <p:cNvPicPr>
                <a:picLocks noGrp="1" noRot="1" noChangeAspect="1" noMove="1" noResize="1" noEditPoints="1" noAdjustHandles="1" noChangeArrowheads="1" noChangeShapeType="1"/>
              </p:cNvPicPr>
              <p:nvPr/>
            </p:nvPicPr>
            <p:blipFill>
              <a:blip r:embed="rId31">
                <a:extLst>
                  <a:ext uri="{28A0092B-C50C-407E-A947-70E740481C1C}">
                    <a14:useLocalDpi xmlns:a14="http://schemas.microsoft.com/office/drawing/2010/main" val="0"/>
                  </a:ext>
                </a:extLst>
              </a:blip>
              <a:stretch>
                <a:fillRect/>
              </a:stretch>
            </p:blipFill>
            <p:spPr>
              <a:xfrm>
                <a:off x="763477" y="3626093"/>
                <a:ext cx="2956265" cy="7787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230111E9-52C7-40F6-816F-EE436CFD321F}"/>
                  </a:ext>
                </a:extLst>
              </p:cNvPr>
              <p:cNvGraphicFramePr>
                <a:graphicFrameLocks noChangeAspect="1"/>
              </p:cNvGraphicFramePr>
              <p:nvPr>
                <p:extLst>
                  <p:ext uri="{D42A27DB-BD31-4B8C-83A1-F6EECF244321}">
                    <p14:modId xmlns:p14="http://schemas.microsoft.com/office/powerpoint/2010/main" val="313666261"/>
                  </p:ext>
                </p:extLst>
              </p:nvPr>
            </p:nvGraphicFramePr>
            <p:xfrm>
              <a:off x="763477" y="4526318"/>
              <a:ext cx="2956265" cy="1002393"/>
            </p:xfrm>
            <a:graphic>
              <a:graphicData uri="http://schemas.microsoft.com/office/powerpoint/2016/slidezoom">
                <pslz:sldZm>
                  <pslz:sldZmObj sldId="545" cId="2342608068">
                    <pslz:zmPr id="{735BC68D-990A-4D0A-A52E-BDB381A06B4E}" imageType="cover" transitionDur="100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2956265" cy="1002393"/>
                        </a:xfrm>
                        <a:prstGeom prst="rect">
                          <a:avLst/>
                        </a:prstGeom>
                        <a:ln w="3175">
                          <a:noFill/>
                        </a:ln>
                      </p166:spPr>
                    </pslz:zmPr>
                  </pslz:sldZmObj>
                </pslz:sldZm>
              </a:graphicData>
            </a:graphic>
          </p:graphicFrame>
        </mc:Choice>
        <mc:Fallback xmlns="">
          <p:pic>
            <p:nvPicPr>
              <p:cNvPr id="15" name="Slide Zoom 14">
                <a:hlinkClick r:id="rId32" action="ppaction://hlinksldjump"/>
                <a:extLst>
                  <a:ext uri="{FF2B5EF4-FFF2-40B4-BE49-F238E27FC236}">
                    <a16:creationId xmlns:a16="http://schemas.microsoft.com/office/drawing/2014/main" id="{230111E9-52C7-40F6-816F-EE436CFD321F}"/>
                  </a:ext>
                </a:extLst>
              </p:cNvPr>
              <p:cNvPicPr>
                <a:picLocks noGrp="1" noRot="1" noChangeAspect="1" noMove="1" noResize="1" noEditPoints="1" noAdjustHandles="1" noChangeArrowheads="1" noChangeShapeType="1"/>
              </p:cNvPicPr>
              <p:nvPr/>
            </p:nvPicPr>
            <p:blipFill>
              <a:blip r:embed="rId33">
                <a:extLst>
                  <a:ext uri="{28A0092B-C50C-407E-A947-70E740481C1C}">
                    <a14:useLocalDpi xmlns:a14="http://schemas.microsoft.com/office/drawing/2010/main" val="0"/>
                  </a:ext>
                </a:extLst>
              </a:blip>
              <a:stretch>
                <a:fillRect/>
              </a:stretch>
            </p:blipFill>
            <p:spPr>
              <a:xfrm>
                <a:off x="763477" y="4526318"/>
                <a:ext cx="2956265" cy="100239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147A0C74-EE75-437A-9703-174C88D609AC}"/>
                  </a:ext>
                </a:extLst>
              </p:cNvPr>
              <p:cNvGraphicFramePr>
                <a:graphicFrameLocks noChangeAspect="1"/>
              </p:cNvGraphicFramePr>
              <p:nvPr>
                <p:extLst>
                  <p:ext uri="{D42A27DB-BD31-4B8C-83A1-F6EECF244321}">
                    <p14:modId xmlns:p14="http://schemas.microsoft.com/office/powerpoint/2010/main" val="1033506832"/>
                  </p:ext>
                </p:extLst>
              </p:nvPr>
            </p:nvGraphicFramePr>
            <p:xfrm>
              <a:off x="763477" y="5640942"/>
              <a:ext cx="2956264" cy="381050"/>
            </p:xfrm>
            <a:graphic>
              <a:graphicData uri="http://schemas.microsoft.com/office/powerpoint/2016/slidezoom">
                <pslz:sldZm>
                  <pslz:sldZmObj sldId="546" cId="2924417151">
                    <pslz:zmPr id="{FB32D1EC-711F-4105-9441-3A0057A8A29E}" imageType="cover" transitionDur="1000">
                      <p166:blipFill xmlns:p166="http://schemas.microsoft.com/office/powerpoint/2016/6/main">
                        <a:blip r:embed="rId18">
                          <a:extLst>
                            <a:ext uri="{28A0092B-C50C-407E-A947-70E740481C1C}">
                              <a14:useLocalDpi xmlns:a14="http://schemas.microsoft.com/office/drawing/2010/main" val="0"/>
                            </a:ext>
                          </a:extLst>
                        </a:blip>
                        <a:stretch>
                          <a:fillRect/>
                        </a:stretch>
                      </p166:blipFill>
                      <p166:spPr xmlns:p166="http://schemas.microsoft.com/office/powerpoint/2016/6/main">
                        <a:xfrm>
                          <a:off x="0" y="0"/>
                          <a:ext cx="2956264" cy="381050"/>
                        </a:xfrm>
                        <a:prstGeom prst="rect">
                          <a:avLst/>
                        </a:prstGeom>
                        <a:ln w="3175">
                          <a:noFill/>
                        </a:ln>
                      </p166:spPr>
                    </pslz:zmPr>
                  </pslz:sldZmObj>
                </pslz:sldZm>
              </a:graphicData>
            </a:graphic>
          </p:graphicFrame>
        </mc:Choice>
        <mc:Fallback xmlns="">
          <p:pic>
            <p:nvPicPr>
              <p:cNvPr id="17" name="Slide Zoom 16">
                <a:hlinkClick r:id="rId34" action="ppaction://hlinksldjump"/>
                <a:extLst>
                  <a:ext uri="{FF2B5EF4-FFF2-40B4-BE49-F238E27FC236}">
                    <a16:creationId xmlns:a16="http://schemas.microsoft.com/office/drawing/2014/main" id="{147A0C74-EE75-437A-9703-174C88D609AC}"/>
                  </a:ext>
                </a:extLst>
              </p:cNvPr>
              <p:cNvPicPr>
                <a:picLocks noGrp="1" noRot="1" noChangeAspect="1" noMove="1" noResize="1" noEditPoints="1" noAdjustHandles="1" noChangeArrowheads="1" noChangeShapeType="1"/>
              </p:cNvPicPr>
              <p:nvPr/>
            </p:nvPicPr>
            <p:blipFill>
              <a:blip r:embed="rId35">
                <a:extLst>
                  <a:ext uri="{28A0092B-C50C-407E-A947-70E740481C1C}">
                    <a14:useLocalDpi xmlns:a14="http://schemas.microsoft.com/office/drawing/2010/main" val="0"/>
                  </a:ext>
                </a:extLst>
              </a:blip>
              <a:stretch>
                <a:fillRect/>
              </a:stretch>
            </p:blipFill>
            <p:spPr>
              <a:xfrm>
                <a:off x="763477" y="5640942"/>
                <a:ext cx="2956264" cy="38105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9" name="Slide Zoom 18">
                <a:extLst>
                  <a:ext uri="{FF2B5EF4-FFF2-40B4-BE49-F238E27FC236}">
                    <a16:creationId xmlns:a16="http://schemas.microsoft.com/office/drawing/2014/main" id="{5EE42026-D4CC-422E-BD8E-6E9EC854139B}"/>
                  </a:ext>
                </a:extLst>
              </p:cNvPr>
              <p:cNvGraphicFramePr>
                <a:graphicFrameLocks noChangeAspect="1"/>
              </p:cNvGraphicFramePr>
              <p:nvPr>
                <p:extLst>
                  <p:ext uri="{D42A27DB-BD31-4B8C-83A1-F6EECF244321}">
                    <p14:modId xmlns:p14="http://schemas.microsoft.com/office/powerpoint/2010/main" val="1971219143"/>
                  </p:ext>
                </p:extLst>
              </p:nvPr>
            </p:nvGraphicFramePr>
            <p:xfrm>
              <a:off x="763476" y="6142233"/>
              <a:ext cx="2956265" cy="383682"/>
            </p:xfrm>
            <a:graphic>
              <a:graphicData uri="http://schemas.microsoft.com/office/powerpoint/2016/slidezoom">
                <pslz:sldZm>
                  <pslz:sldZmObj sldId="547" cId="1880471812">
                    <pslz:zmPr id="{785D3770-93E3-40D2-B4C4-A04E569C9F3C}" imageType="cover" transitionDur="1000">
                      <p166:blipFill xmlns:p166="http://schemas.microsoft.com/office/powerpoint/2016/6/main">
                        <a:blip r:embed="rId26">
                          <a:extLst>
                            <a:ext uri="{28A0092B-C50C-407E-A947-70E740481C1C}">
                              <a14:useLocalDpi xmlns:a14="http://schemas.microsoft.com/office/drawing/2010/main" val="0"/>
                            </a:ext>
                          </a:extLst>
                        </a:blip>
                        <a:stretch>
                          <a:fillRect/>
                        </a:stretch>
                      </p166:blipFill>
                      <p166:spPr xmlns:p166="http://schemas.microsoft.com/office/powerpoint/2016/6/main">
                        <a:xfrm>
                          <a:off x="0" y="0"/>
                          <a:ext cx="2956265" cy="383682"/>
                        </a:xfrm>
                        <a:prstGeom prst="rect">
                          <a:avLst/>
                        </a:prstGeom>
                        <a:ln w="3175">
                          <a:noFill/>
                        </a:ln>
                      </p166:spPr>
                    </pslz:zmPr>
                  </pslz:sldZmObj>
                </pslz:sldZm>
              </a:graphicData>
            </a:graphic>
          </p:graphicFrame>
        </mc:Choice>
        <mc:Fallback xmlns="">
          <p:pic>
            <p:nvPicPr>
              <p:cNvPr id="19" name="Slide Zoom 18">
                <a:hlinkClick r:id="rId36" action="ppaction://hlinksldjump"/>
                <a:extLst>
                  <a:ext uri="{FF2B5EF4-FFF2-40B4-BE49-F238E27FC236}">
                    <a16:creationId xmlns:a16="http://schemas.microsoft.com/office/drawing/2014/main" id="{5EE42026-D4CC-422E-BD8E-6E9EC854139B}"/>
                  </a:ext>
                </a:extLst>
              </p:cNvPr>
              <p:cNvPicPr>
                <a:picLocks noGrp="1" noRot="1" noChangeAspect="1" noMove="1" noResize="1" noEditPoints="1" noAdjustHandles="1" noChangeArrowheads="1" noChangeShapeType="1"/>
              </p:cNvPicPr>
              <p:nvPr/>
            </p:nvPicPr>
            <p:blipFill>
              <a:blip r:embed="rId37">
                <a:extLst>
                  <a:ext uri="{28A0092B-C50C-407E-A947-70E740481C1C}">
                    <a14:useLocalDpi xmlns:a14="http://schemas.microsoft.com/office/drawing/2010/main" val="0"/>
                  </a:ext>
                </a:extLst>
              </a:blip>
              <a:stretch>
                <a:fillRect/>
              </a:stretch>
            </p:blipFill>
            <p:spPr>
              <a:xfrm>
                <a:off x="763476" y="6142233"/>
                <a:ext cx="2956265" cy="383682"/>
              </a:xfrm>
              <a:prstGeom prst="rect">
                <a:avLst/>
              </a:prstGeom>
              <a:ln w="3175">
                <a:noFill/>
              </a:ln>
            </p:spPr>
          </p:pic>
        </mc:Fallback>
      </mc:AlternateContent>
    </p:spTree>
    <p:extLst>
      <p:ext uri="{BB962C8B-B14F-4D97-AF65-F5344CB8AC3E}">
        <p14:creationId xmlns:p14="http://schemas.microsoft.com/office/powerpoint/2010/main" val="234809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E11A3-570A-48D8-A1E7-36F1623C17F8}"/>
              </a:ext>
            </a:extLst>
          </p:cNvPr>
          <p:cNvSpPr/>
          <p:nvPr/>
        </p:nvSpPr>
        <p:spPr>
          <a:xfrm>
            <a:off x="115410" y="126847"/>
            <a:ext cx="5912528" cy="420209"/>
          </a:xfrm>
          <a:prstGeom prst="rect">
            <a:avLst/>
          </a:prstGeom>
        </p:spPr>
        <p:txBody>
          <a:bodyPr vert="horz" lIns="91440" tIns="45720" rIns="91440" bIns="45720" rtlCol="0">
            <a:normAutofit fontScale="92500" lnSpcReduction="10000"/>
          </a:bodyPr>
          <a:lstStyle/>
          <a:p>
            <a:pPr defTabSz="914400">
              <a:lnSpc>
                <a:spcPct val="90000"/>
              </a:lnSpc>
              <a:spcAft>
                <a:spcPts val="600"/>
              </a:spcAft>
            </a:pPr>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Sektorālo</a:t>
            </a:r>
            <a:r>
              <a:rPr lang="lv-LV"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 </a:t>
            </a:r>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intervenču mērķi → A&amp;D</a:t>
            </a:r>
            <a:endParaRPr lang="en-US"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p:txBody>
      </p:sp>
      <p:sp>
        <p:nvSpPr>
          <p:cNvPr id="6" name="Left Brace 5">
            <a:extLst>
              <a:ext uri="{FF2B5EF4-FFF2-40B4-BE49-F238E27FC236}">
                <a16:creationId xmlns:a16="http://schemas.microsoft.com/office/drawing/2014/main" id="{D2FA04E2-117C-450B-A764-54A84AB1FAEB}"/>
              </a:ext>
            </a:extLst>
          </p:cNvPr>
          <p:cNvSpPr/>
          <p:nvPr/>
        </p:nvSpPr>
        <p:spPr>
          <a:xfrm>
            <a:off x="1775534" y="5040072"/>
            <a:ext cx="319596" cy="124649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lv-LV"/>
          </a:p>
        </p:txBody>
      </p:sp>
      <p:sp>
        <p:nvSpPr>
          <p:cNvPr id="7" name="TextBox 6">
            <a:extLst>
              <a:ext uri="{FF2B5EF4-FFF2-40B4-BE49-F238E27FC236}">
                <a16:creationId xmlns:a16="http://schemas.microsoft.com/office/drawing/2014/main" id="{8752209A-B670-4708-9797-F7D09E80D70D}"/>
              </a:ext>
            </a:extLst>
          </p:cNvPr>
          <p:cNvSpPr txBox="1"/>
          <p:nvPr/>
        </p:nvSpPr>
        <p:spPr>
          <a:xfrm>
            <a:off x="148876" y="5040073"/>
            <a:ext cx="1693447" cy="1246495"/>
          </a:xfrm>
          <a:prstGeom prst="rect">
            <a:avLst/>
          </a:prstGeom>
          <a:noFill/>
        </p:spPr>
        <p:txBody>
          <a:bodyPr wrap="square" rtlCol="0">
            <a:spAutoFit/>
          </a:bodyPr>
          <a:lstStyle/>
          <a:p>
            <a:pPr algn="ctr"/>
            <a:r>
              <a:rPr lang="lv-LV" sz="1500" dirty="0">
                <a:latin typeface="Segoe UI Light" panose="020B0502040204020203" pitchFamily="34" charset="0"/>
                <a:cs typeface="Segoe UI Light" panose="020B0502040204020203" pitchFamily="34" charset="0"/>
              </a:rPr>
              <a:t>Var aptvert gan svaigus, gan pārstrādātus produktus (</a:t>
            </a:r>
            <a:r>
              <a:rPr lang="lv-LV" sz="1500" u="sng" dirty="0">
                <a:latin typeface="Segoe UI Light" panose="020B0502040204020203" pitchFamily="34" charset="0"/>
                <a:cs typeface="Segoe UI Light" panose="020B0502040204020203" pitchFamily="34" charset="0"/>
              </a:rPr>
              <a:t>pārējos – tikai svaigi</a:t>
            </a:r>
            <a:r>
              <a:rPr lang="lv-LV" sz="1500" dirty="0">
                <a:latin typeface="Segoe UI Light" panose="020B0502040204020203" pitchFamily="34" charset="0"/>
                <a:cs typeface="Segoe UI Light" panose="020B0502040204020203" pitchFamily="34" charset="0"/>
              </a:rPr>
              <a:t>)</a:t>
            </a:r>
          </a:p>
        </p:txBody>
      </p:sp>
      <p:pic>
        <p:nvPicPr>
          <p:cNvPr id="8" name="Picture 7">
            <a:extLst>
              <a:ext uri="{FF2B5EF4-FFF2-40B4-BE49-F238E27FC236}">
                <a16:creationId xmlns:a16="http://schemas.microsoft.com/office/drawing/2014/main" id="{FCCAFDA7-C16E-4E08-A818-BAC8080599DD}"/>
              </a:ext>
            </a:extLst>
          </p:cNvPr>
          <p:cNvPicPr>
            <a:picLocks noChangeAspect="1"/>
          </p:cNvPicPr>
          <p:nvPr/>
        </p:nvPicPr>
        <p:blipFill>
          <a:blip r:embed="rId2"/>
          <a:stretch>
            <a:fillRect/>
          </a:stretch>
        </p:blipFill>
        <p:spPr>
          <a:xfrm>
            <a:off x="2175029" y="547056"/>
            <a:ext cx="6853561" cy="6093441"/>
          </a:xfrm>
          <a:prstGeom prst="rect">
            <a:avLst/>
          </a:prstGeom>
        </p:spPr>
      </p:pic>
      <p:grpSp>
        <p:nvGrpSpPr>
          <p:cNvPr id="27" name="Group 26">
            <a:extLst>
              <a:ext uri="{FF2B5EF4-FFF2-40B4-BE49-F238E27FC236}">
                <a16:creationId xmlns:a16="http://schemas.microsoft.com/office/drawing/2014/main" id="{7A5AD105-7FAB-45DB-9469-547F47007A81}"/>
              </a:ext>
            </a:extLst>
          </p:cNvPr>
          <p:cNvGrpSpPr/>
          <p:nvPr/>
        </p:nvGrpSpPr>
        <p:grpSpPr>
          <a:xfrm>
            <a:off x="241885" y="1124834"/>
            <a:ext cx="1693447" cy="1996255"/>
            <a:chOff x="241885" y="1124834"/>
            <a:chExt cx="1693447" cy="1996255"/>
          </a:xfrm>
        </p:grpSpPr>
        <p:sp>
          <p:nvSpPr>
            <p:cNvPr id="22" name="TextBox 21">
              <a:extLst>
                <a:ext uri="{FF2B5EF4-FFF2-40B4-BE49-F238E27FC236}">
                  <a16:creationId xmlns:a16="http://schemas.microsoft.com/office/drawing/2014/main" id="{9521B397-DC07-49FC-A7EC-D148F6A7AA8C}"/>
                </a:ext>
              </a:extLst>
            </p:cNvPr>
            <p:cNvSpPr txBox="1"/>
            <p:nvPr/>
          </p:nvSpPr>
          <p:spPr>
            <a:xfrm>
              <a:off x="241885" y="1124834"/>
              <a:ext cx="1693447" cy="1477328"/>
            </a:xfrm>
            <a:prstGeom prst="rect">
              <a:avLst/>
            </a:prstGeom>
            <a:noFill/>
          </p:spPr>
          <p:txBody>
            <a:bodyPr wrap="square" rtlCol="0">
              <a:spAutoFit/>
            </a:bodyPr>
            <a:lstStyle/>
            <a:p>
              <a:pPr algn="ctr"/>
              <a:r>
                <a:rPr lang="lv-LV" dirty="0">
                  <a:latin typeface="Segoe UI Light" panose="020B0502040204020203" pitchFamily="34" charset="0"/>
                  <a:cs typeface="Segoe UI Light" panose="020B0502040204020203" pitchFamily="34" charset="0"/>
                </a:rPr>
                <a:t>Kā mainās pieejamais finansējums?</a:t>
              </a:r>
            </a:p>
            <a:p>
              <a:pPr algn="ctr"/>
              <a:endParaRPr lang="lv-LV" dirty="0">
                <a:latin typeface="Segoe UI Light" panose="020B0502040204020203" pitchFamily="34" charset="0"/>
                <a:cs typeface="Segoe UI Light" panose="020B0502040204020203" pitchFamily="34" charset="0"/>
              </a:endParaRPr>
            </a:p>
            <a:p>
              <a:pPr algn="ctr"/>
              <a:endParaRPr lang="lv-LV" dirty="0">
                <a:latin typeface="Segoe UI Light" panose="020B0502040204020203" pitchFamily="34" charset="0"/>
                <a:cs typeface="Segoe UI Light" panose="020B0502040204020203" pitchFamily="34" charset="0"/>
              </a:endParaRPr>
            </a:p>
          </p:txBody>
        </p:sp>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4CDD1A0B-51BF-4BDC-A6F7-F16B7EA5E81F}"/>
                    </a:ext>
                  </a:extLst>
                </p:cNvPr>
                <p:cNvGraphicFramePr>
                  <a:graphicFrameLocks noChangeAspect="1"/>
                </p:cNvGraphicFramePr>
                <p:nvPr>
                  <p:extLst>
                    <p:ext uri="{D42A27DB-BD31-4B8C-83A1-F6EECF244321}">
                      <p14:modId xmlns:p14="http://schemas.microsoft.com/office/powerpoint/2010/main" val="4105141447"/>
                    </p:ext>
                  </p:extLst>
                </p:nvPr>
              </p:nvGraphicFramePr>
              <p:xfrm>
                <a:off x="531180" y="2083236"/>
                <a:ext cx="1290042" cy="1037853"/>
              </p:xfrm>
              <a:graphic>
                <a:graphicData uri="http://schemas.microsoft.com/office/powerpoint/2016/slidezoom">
                  <pslz:sldZm>
                    <pslz:sldZmObj sldId="568" cId="3918515154">
                      <pslz:zmPr id="{0878832E-0ED1-4612-B4E5-59135E4F0527}"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290042" cy="1037853"/>
                          </a:xfrm>
                          <a:prstGeom prst="rect">
                            <a:avLst/>
                          </a:prstGeom>
                          <a:ln w="3175">
                            <a:noFill/>
                          </a:ln>
                        </p166:spPr>
                      </pslz:zmPr>
                    </pslz:sldZmObj>
                  </pslz:sldZm>
                </a:graphicData>
              </a:graphic>
            </p:graphicFrame>
          </mc:Choice>
          <mc:Fallback xmlns="">
            <p:pic>
              <p:nvPicPr>
                <p:cNvPr id="26" name="Slide Zoom 25">
                  <a:hlinkClick r:id="rId4" action="ppaction://hlinksldjump"/>
                  <a:extLst>
                    <a:ext uri="{FF2B5EF4-FFF2-40B4-BE49-F238E27FC236}">
                      <a16:creationId xmlns:a16="http://schemas.microsoft.com/office/drawing/2014/main" id="{4CDD1A0B-51BF-4BDC-A6F7-F16B7EA5E81F}"/>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531180" y="2083236"/>
                  <a:ext cx="1290042" cy="1037853"/>
                </a:xfrm>
                <a:prstGeom prst="rect">
                  <a:avLst/>
                </a:prstGeom>
                <a:ln w="3175">
                  <a:noFill/>
                </a:ln>
              </p:spPr>
            </p:pic>
          </mc:Fallback>
        </mc:AlternateContent>
      </p:grpSp>
    </p:spTree>
    <p:extLst>
      <p:ext uri="{BB962C8B-B14F-4D97-AF65-F5344CB8AC3E}">
        <p14:creationId xmlns:p14="http://schemas.microsoft.com/office/powerpoint/2010/main" val="138454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1DF73D-73FD-46F4-9C5F-3E5630417CDB}"/>
              </a:ext>
            </a:extLst>
          </p:cNvPr>
          <p:cNvSpPr/>
          <p:nvPr/>
        </p:nvSpPr>
        <p:spPr>
          <a:xfrm>
            <a:off x="150920" y="106104"/>
            <a:ext cx="7883371" cy="420209"/>
          </a:xfrm>
          <a:prstGeom prst="rect">
            <a:avLst/>
          </a:prstGeom>
        </p:spPr>
        <p:txBody>
          <a:bodyPr vert="horz" lIns="91440" tIns="45720" rIns="91440" bIns="45720" rtlCol="0">
            <a:normAutofit fontScale="85000" lnSpcReduction="10000"/>
          </a:bodyPr>
          <a:lstStyle/>
          <a:p>
            <a:pPr defTabSz="914400">
              <a:lnSpc>
                <a:spcPct val="90000"/>
              </a:lnSpc>
              <a:spcAft>
                <a:spcPts val="600"/>
              </a:spcAft>
            </a:pPr>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ES finansējums DP saistīts ar intervenču mērķu īstenošanu</a:t>
            </a:r>
            <a:endParaRPr lang="en-US"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p:txBody>
      </p:sp>
      <p:sp>
        <p:nvSpPr>
          <p:cNvPr id="3" name="TextBox 2">
            <a:extLst>
              <a:ext uri="{FF2B5EF4-FFF2-40B4-BE49-F238E27FC236}">
                <a16:creationId xmlns:a16="http://schemas.microsoft.com/office/drawing/2014/main" id="{E1E60025-67A7-450B-9E6F-48D9F0EFA1BB}"/>
              </a:ext>
            </a:extLst>
          </p:cNvPr>
          <p:cNvSpPr txBox="1"/>
          <p:nvPr/>
        </p:nvSpPr>
        <p:spPr>
          <a:xfrm>
            <a:off x="248574" y="657920"/>
            <a:ext cx="8646851" cy="6093976"/>
          </a:xfrm>
          <a:prstGeom prst="rect">
            <a:avLst/>
          </a:prstGeom>
          <a:noFill/>
        </p:spPr>
        <p:txBody>
          <a:bodyPr wrap="square" rtlCol="0">
            <a:spAutoFit/>
          </a:bodyPr>
          <a:lstStyle/>
          <a:p>
            <a:pPr marL="285750" indent="-285750" algn="just">
              <a:buFont typeface="Arial" panose="020B0604020202020204" pitchFamily="34" charset="0"/>
              <a:buChar char="•"/>
            </a:pPr>
            <a:r>
              <a:rPr lang="lv-LV" b="1" dirty="0">
                <a:latin typeface="Segoe UI Light" panose="020B0502040204020203" pitchFamily="34" charset="0"/>
                <a:cs typeface="Segoe UI Light" panose="020B0502040204020203" pitchFamily="34" charset="0"/>
              </a:rPr>
              <a:t>ES sedz 50%</a:t>
            </a:r>
            <a:r>
              <a:rPr lang="lv-LV" dirty="0">
                <a:latin typeface="Segoe UI Light" panose="020B0502040204020203" pitchFamily="34" charset="0"/>
                <a:cs typeface="Segoe UI Light" panose="020B0502040204020203" pitchFamily="34" charset="0"/>
              </a:rPr>
              <a:t> no darbības programmas (DP) faktiskām izmaksām, bet n</a:t>
            </a:r>
            <a:r>
              <a:rPr lang="lv-LV" b="1" dirty="0">
                <a:latin typeface="Segoe UI Light" panose="020B0502040204020203" pitchFamily="34" charset="0"/>
                <a:cs typeface="Segoe UI Light" panose="020B0502040204020203" pitchFamily="34" charset="0"/>
              </a:rPr>
              <a:t>e vairāk kā 4,1% </a:t>
            </a:r>
            <a:r>
              <a:rPr lang="lv-LV" dirty="0">
                <a:latin typeface="Segoe UI Light" panose="020B0502040204020203" pitchFamily="34" charset="0"/>
                <a:cs typeface="Segoe UI Light" panose="020B0502040204020203" pitchFamily="34" charset="0"/>
              </a:rPr>
              <a:t>no realizētās produkcijas vērtības (atzīto produktu).</a:t>
            </a:r>
          </a:p>
          <a:p>
            <a:pPr marL="285750" indent="-285750" algn="just">
              <a:buFont typeface="Arial" panose="020B0604020202020204" pitchFamily="34" charset="0"/>
              <a:buChar char="•"/>
            </a:pPr>
            <a:endParaRPr lang="lv-LV" sz="1000" dirty="0">
              <a:latin typeface="Segoe UI Light" panose="020B0502040204020203" pitchFamily="34" charset="0"/>
              <a:cs typeface="Segoe UI Light" panose="020B0502040204020203" pitchFamily="34" charset="0"/>
            </a:endParaRPr>
          </a:p>
          <a:p>
            <a:pPr marL="285750" indent="-285750" algn="just">
              <a:buFont typeface="Arial" panose="020B0604020202020204" pitchFamily="34" charset="0"/>
              <a:buChar char="•"/>
            </a:pPr>
            <a:r>
              <a:rPr lang="lv-LV" dirty="0">
                <a:latin typeface="Segoe UI Light" panose="020B0502040204020203" pitchFamily="34" charset="0"/>
                <a:cs typeface="Segoe UI Light" panose="020B0502040204020203" pitchFamily="34" charset="0"/>
              </a:rPr>
              <a:t>50 % slieksni  </a:t>
            </a:r>
            <a:r>
              <a:rPr lang="lv-LV" b="1" dirty="0">
                <a:latin typeface="Segoe UI Light" panose="020B0502040204020203" pitchFamily="34" charset="0"/>
                <a:cs typeface="Segoe UI Light" panose="020B0502040204020203" pitchFamily="34" charset="0"/>
              </a:rPr>
              <a:t>var palielināt par 0,5%</a:t>
            </a:r>
            <a:r>
              <a:rPr lang="lv-LV" dirty="0">
                <a:latin typeface="Segoe UI Light" panose="020B0502040204020203" pitchFamily="34" charset="0"/>
                <a:cs typeface="Segoe UI Light" panose="020B0502040204020203" pitchFamily="34" charset="0"/>
              </a:rPr>
              <a:t>, ja summa, kas pārsniedz iepriekš minēto procentuālo daudzumu, tiek izmantota šādiem mērķiem: </a:t>
            </a:r>
            <a:r>
              <a:rPr lang="lv-LV" b="1" dirty="0">
                <a:latin typeface="Segoe UI Light" panose="020B0502040204020203" pitchFamily="34" charset="0"/>
                <a:cs typeface="Segoe UI Light" panose="020B0502040204020203" pitchFamily="34" charset="0"/>
              </a:rPr>
              <a:t>D, E, F, H, I, J</a:t>
            </a:r>
          </a:p>
          <a:p>
            <a:pPr marL="285750" indent="-285750" algn="just">
              <a:buFont typeface="Arial" panose="020B0604020202020204" pitchFamily="34" charset="0"/>
              <a:buChar char="•"/>
            </a:pPr>
            <a:endParaRPr lang="lv-LV" sz="1000" dirty="0">
              <a:latin typeface="Segoe UI Light" panose="020B0502040204020203" pitchFamily="34" charset="0"/>
              <a:cs typeface="Segoe UI Light" panose="020B0502040204020203" pitchFamily="34" charset="0"/>
            </a:endParaRPr>
          </a:p>
          <a:p>
            <a:pPr marL="285750" indent="-285750" algn="just">
              <a:buFont typeface="Arial" panose="020B0604020202020204" pitchFamily="34" charset="0"/>
              <a:buChar char="•"/>
            </a:pPr>
            <a:r>
              <a:rPr lang="lv-LV" dirty="0">
                <a:latin typeface="Segoe UI Light" panose="020B0502040204020203" pitchFamily="34" charset="0"/>
                <a:cs typeface="Segoe UI Light" panose="020B0502040204020203" pitchFamily="34" charset="0"/>
              </a:rPr>
              <a:t>50% slieksni pēc RO/ROA pieprasījuma </a:t>
            </a:r>
            <a:r>
              <a:rPr lang="lv-LV" b="1" dirty="0">
                <a:latin typeface="Segoe UI Light" panose="020B0502040204020203" pitchFamily="34" charset="0"/>
                <a:cs typeface="Segoe UI Light" panose="020B0502040204020203" pitchFamily="34" charset="0"/>
              </a:rPr>
              <a:t>var palielināt uz 60%, </a:t>
            </a:r>
            <a:r>
              <a:rPr lang="lv-LV" dirty="0">
                <a:latin typeface="Segoe UI Light" panose="020B0502040204020203" pitchFamily="34" charset="0"/>
                <a:cs typeface="Segoe UI Light" panose="020B0502040204020203" pitchFamily="34" charset="0"/>
              </a:rPr>
              <a:t>ja: </a:t>
            </a:r>
          </a:p>
          <a:p>
            <a:pPr marL="800100" lvl="1" indent="-342900" algn="just">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RO iesaistās intervencēs, kas darbojas uz SO bāzes;</a:t>
            </a:r>
          </a:p>
          <a:p>
            <a:pPr marL="800100" lvl="1" indent="-342900" algn="just">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DP saistīta ar bioloģisko;</a:t>
            </a:r>
          </a:p>
          <a:p>
            <a:pPr marL="800100" lvl="1" indent="-342900" algn="just">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atzīta RO/ROA īsteno pirmo DP;</a:t>
            </a:r>
          </a:p>
          <a:p>
            <a:pPr marL="800100" lvl="1" indent="-342900" algn="just">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RO saražo mazāk par 20% A&amp;D attiecīgajā DV;</a:t>
            </a:r>
          </a:p>
          <a:p>
            <a:pPr marL="800100" lvl="1" indent="-342900" algn="just">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DP ietver intervences, kas saistītas ar mērķiem: </a:t>
            </a:r>
            <a:r>
              <a:rPr lang="lv-LV" b="1" dirty="0">
                <a:latin typeface="Segoe UI Light" panose="020B0502040204020203" pitchFamily="34" charset="0"/>
                <a:cs typeface="Segoe UI Light" panose="020B0502040204020203" pitchFamily="34" charset="0"/>
              </a:rPr>
              <a:t>D, E, F, H, J</a:t>
            </a:r>
            <a:r>
              <a:rPr lang="lv-LV" dirty="0">
                <a:latin typeface="Segoe UI Light" panose="020B0502040204020203" pitchFamily="34" charset="0"/>
                <a:cs typeface="Segoe UI Light" panose="020B0502040204020203" pitchFamily="34" charset="0"/>
              </a:rPr>
              <a:t>;</a:t>
            </a:r>
          </a:p>
          <a:p>
            <a:pPr marL="800100" lvl="1" indent="-342900" algn="just">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DP īsteno RO, kas izveidojusies apvienojoties divām vai vairākām atzītām RO.</a:t>
            </a:r>
          </a:p>
          <a:p>
            <a:pPr marL="342900" indent="-342900" algn="just">
              <a:buFont typeface="Arial" panose="020B0604020202020204" pitchFamily="34" charset="0"/>
              <a:buChar char="•"/>
            </a:pPr>
            <a:endParaRPr lang="lv-LV" sz="1000" b="1" dirty="0">
              <a:latin typeface="Segoe UI Light" panose="020B0502040204020203" pitchFamily="34" charset="0"/>
              <a:cs typeface="Segoe UI Light" panose="020B0502040204020203" pitchFamily="34" charset="0"/>
            </a:endParaRPr>
          </a:p>
          <a:p>
            <a:pPr marL="342900" indent="-342900" algn="just">
              <a:buFont typeface="Arial" panose="020B0604020202020204" pitchFamily="34" charset="0"/>
              <a:buChar char="•"/>
            </a:pPr>
            <a:r>
              <a:rPr lang="lv-LV" b="1" dirty="0">
                <a:latin typeface="Segoe UI Light" panose="020B0502040204020203" pitchFamily="34" charset="0"/>
                <a:cs typeface="Segoe UI Light" panose="020B0502040204020203" pitchFamily="34" charset="0"/>
              </a:rPr>
              <a:t>50% slieksnis var tikt palielināts uz 80% </a:t>
            </a:r>
            <a:r>
              <a:rPr lang="lv-LV" dirty="0">
                <a:latin typeface="Segoe UI Light" panose="020B0502040204020203" pitchFamily="34" charset="0"/>
                <a:cs typeface="Segoe UI Light" panose="020B0502040204020203" pitchFamily="34" charset="0"/>
              </a:rPr>
              <a:t>attiecībā uz izdevumiem, kas saistīti ar mērķi: </a:t>
            </a:r>
            <a:r>
              <a:rPr lang="lv-LV" b="1" dirty="0">
                <a:latin typeface="Segoe UI Light" panose="020B0502040204020203" pitchFamily="34" charset="0"/>
                <a:cs typeface="Segoe UI Light" panose="020B0502040204020203" pitchFamily="34" charset="0"/>
              </a:rPr>
              <a:t>D</a:t>
            </a:r>
            <a:r>
              <a:rPr lang="lv-LV" dirty="0">
                <a:latin typeface="Segoe UI Light" panose="020B0502040204020203" pitchFamily="34" charset="0"/>
                <a:cs typeface="Segoe UI Light" panose="020B0502040204020203" pitchFamily="34" charset="0"/>
              </a:rPr>
              <a:t>, ja šie izdevumi aptver vismaz 20% no DP izdevumiem.</a:t>
            </a:r>
          </a:p>
          <a:p>
            <a:pPr marL="342900" indent="-342900" algn="just">
              <a:buFont typeface="Arial" panose="020B0604020202020204" pitchFamily="34" charset="0"/>
              <a:buChar char="•"/>
            </a:pPr>
            <a:endParaRPr lang="lv-LV" sz="1000" b="1" dirty="0">
              <a:latin typeface="Segoe UI Light" panose="020B0502040204020203" pitchFamily="34" charset="0"/>
              <a:cs typeface="Segoe UI Light" panose="020B0502040204020203" pitchFamily="34" charset="0"/>
            </a:endParaRPr>
          </a:p>
          <a:p>
            <a:pPr marL="342900" indent="-342900" algn="just">
              <a:buFont typeface="Arial" panose="020B0604020202020204" pitchFamily="34" charset="0"/>
              <a:buChar char="•"/>
            </a:pPr>
            <a:r>
              <a:rPr lang="lv-LV" b="1" dirty="0">
                <a:latin typeface="Segoe UI Light" panose="020B0502040204020203" pitchFamily="34" charset="0"/>
                <a:cs typeface="Segoe UI Light" panose="020B0502040204020203" pitchFamily="34" charset="0"/>
              </a:rPr>
              <a:t>50% var tikt palielināts uz 100%, ja:</a:t>
            </a:r>
          </a:p>
          <a:p>
            <a:pPr marL="800100" lvl="1" indent="-342900" algn="just">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A&amp;D izņemšanai no tirgus, kas nepārsniedz 5% no katras RO realizētās produkcijas vērtības un kurus realizē: bezmaksas izplatīšanai labdarības organizācijām; cietumiem, skolām, bet ja šie daudzumi ir papildus tiem, kurus parasti iepērk;</a:t>
            </a:r>
          </a:p>
          <a:p>
            <a:pPr marL="800100" lvl="1" indent="-342900" algn="just">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darbībām, kas saistītas ar citu atzītu RO apmācību.</a:t>
            </a:r>
          </a:p>
        </p:txBody>
      </p:sp>
    </p:spTree>
    <p:extLst>
      <p:ext uri="{BB962C8B-B14F-4D97-AF65-F5344CB8AC3E}">
        <p14:creationId xmlns:p14="http://schemas.microsoft.com/office/powerpoint/2010/main" val="391851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B2D382-1955-4871-846A-D0D8F7EFEDA9}"/>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augļu un dārzeņu nozarē</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sp>
        <p:nvSpPr>
          <p:cNvPr id="7" name="Satura vietturis 2">
            <a:extLst>
              <a:ext uri="{FF2B5EF4-FFF2-40B4-BE49-F238E27FC236}">
                <a16:creationId xmlns:a16="http://schemas.microsoft.com/office/drawing/2014/main" id="{FAFC3ECF-D7EB-4108-8135-6C1CA86E8E6F}"/>
              </a:ext>
            </a:extLst>
          </p:cNvPr>
          <p:cNvSpPr txBox="1">
            <a:spLocks/>
          </p:cNvSpPr>
          <p:nvPr/>
        </p:nvSpPr>
        <p:spPr>
          <a:xfrm>
            <a:off x="3045038" y="5468864"/>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900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a16="http://schemas.microsoft.com/office/drawing/2014/main" id="{E729BAA0-2549-4433-867C-0F321F913DA1}"/>
              </a:ext>
            </a:extLst>
          </p:cNvPr>
          <p:cNvPicPr>
            <a:picLocks noChangeAspect="1"/>
          </p:cNvPicPr>
          <p:nvPr/>
        </p:nvPicPr>
        <p:blipFill>
          <a:blip r:embed="rId2"/>
          <a:stretch>
            <a:fillRect/>
          </a:stretch>
        </p:blipFill>
        <p:spPr>
          <a:xfrm>
            <a:off x="638837" y="985641"/>
            <a:ext cx="8248063" cy="4483223"/>
          </a:xfrm>
          <a:prstGeom prst="rect">
            <a:avLst/>
          </a:prstGeom>
        </p:spPr>
      </p:pic>
    </p:spTree>
    <p:extLst>
      <p:ext uri="{BB962C8B-B14F-4D97-AF65-F5344CB8AC3E}">
        <p14:creationId xmlns:p14="http://schemas.microsoft.com/office/powerpoint/2010/main" val="20970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a:extLst>
              <a:ext uri="{FF2B5EF4-FFF2-40B4-BE49-F238E27FC236}">
                <a16:creationId xmlns:a16="http://schemas.microsoft.com/office/drawing/2014/main" id="{7E45D42B-960E-424B-B34B-DDF2C3BB51D8}"/>
              </a:ext>
            </a:extLst>
          </p:cNvPr>
          <p:cNvSpPr txBox="1">
            <a:spLocks/>
          </p:cNvSpPr>
          <p:nvPr/>
        </p:nvSpPr>
        <p:spPr>
          <a:xfrm>
            <a:off x="2855813" y="5421692"/>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720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7B6C0D68-6F6F-48E5-AA7E-E06A834066B8}"/>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augļu un dārzeņu nozarē</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a16="http://schemas.microsoft.com/office/drawing/2014/main" id="{344E7FE4-A717-46AC-A571-F068DFDFA1CC}"/>
              </a:ext>
            </a:extLst>
          </p:cNvPr>
          <p:cNvPicPr>
            <a:picLocks noChangeAspect="1"/>
          </p:cNvPicPr>
          <p:nvPr/>
        </p:nvPicPr>
        <p:blipFill>
          <a:blip r:embed="rId2"/>
          <a:stretch>
            <a:fillRect/>
          </a:stretch>
        </p:blipFill>
        <p:spPr>
          <a:xfrm>
            <a:off x="624172" y="913090"/>
            <a:ext cx="8094248" cy="4355838"/>
          </a:xfrm>
          <a:prstGeom prst="rect">
            <a:avLst/>
          </a:prstGeom>
        </p:spPr>
      </p:pic>
    </p:spTree>
    <p:extLst>
      <p:ext uri="{BB962C8B-B14F-4D97-AF65-F5344CB8AC3E}">
        <p14:creationId xmlns:p14="http://schemas.microsoft.com/office/powerpoint/2010/main" val="276461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a:extLst>
              <a:ext uri="{FF2B5EF4-FFF2-40B4-BE49-F238E27FC236}">
                <a16:creationId xmlns:a16="http://schemas.microsoft.com/office/drawing/2014/main" id="{4763309B-CF32-4EF4-A093-9D05C8BB62BD}"/>
              </a:ext>
            </a:extLst>
          </p:cNvPr>
          <p:cNvSpPr txBox="1">
            <a:spLocks/>
          </p:cNvSpPr>
          <p:nvPr/>
        </p:nvSpPr>
        <p:spPr>
          <a:xfrm>
            <a:off x="2867897" y="4692974"/>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720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FF163710-5316-4D62-8DC3-078F1C8BFA3D}"/>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augļu un dārzeņu nozarē</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a16="http://schemas.microsoft.com/office/drawing/2014/main" id="{C5D26CFA-16FF-4F9C-BA7D-3577CECD93E0}"/>
              </a:ext>
            </a:extLst>
          </p:cNvPr>
          <p:cNvPicPr>
            <a:picLocks noChangeAspect="1"/>
          </p:cNvPicPr>
          <p:nvPr/>
        </p:nvPicPr>
        <p:blipFill>
          <a:blip r:embed="rId2"/>
          <a:stretch>
            <a:fillRect/>
          </a:stretch>
        </p:blipFill>
        <p:spPr>
          <a:xfrm>
            <a:off x="710860" y="1641807"/>
            <a:ext cx="8076637" cy="2967923"/>
          </a:xfrm>
          <a:prstGeom prst="rect">
            <a:avLst/>
          </a:prstGeom>
        </p:spPr>
      </p:pic>
    </p:spTree>
    <p:extLst>
      <p:ext uri="{BB962C8B-B14F-4D97-AF65-F5344CB8AC3E}">
        <p14:creationId xmlns:p14="http://schemas.microsoft.com/office/powerpoint/2010/main" val="81335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a:extLst>
              <a:ext uri="{FF2B5EF4-FFF2-40B4-BE49-F238E27FC236}">
                <a16:creationId xmlns:a16="http://schemas.microsoft.com/office/drawing/2014/main" id="{0BB6E903-615D-4E02-B640-76FA1791314E}"/>
              </a:ext>
            </a:extLst>
          </p:cNvPr>
          <p:cNvSpPr txBox="1">
            <a:spLocks/>
          </p:cNvSpPr>
          <p:nvPr/>
        </p:nvSpPr>
        <p:spPr>
          <a:xfrm>
            <a:off x="2951823" y="5504658"/>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180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4B304E8D-10F0-4C09-9A78-9149F29D1F0F}"/>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augļu un dārzeņu nozarē</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a16="http://schemas.microsoft.com/office/drawing/2014/main" id="{0758B99D-F4F5-4016-B3CE-693A41095378}"/>
              </a:ext>
            </a:extLst>
          </p:cNvPr>
          <p:cNvPicPr>
            <a:picLocks noChangeAspect="1"/>
          </p:cNvPicPr>
          <p:nvPr/>
        </p:nvPicPr>
        <p:blipFill>
          <a:blip r:embed="rId2"/>
          <a:stretch>
            <a:fillRect/>
          </a:stretch>
        </p:blipFill>
        <p:spPr>
          <a:xfrm>
            <a:off x="663421" y="1123086"/>
            <a:ext cx="7817157" cy="3688612"/>
          </a:xfrm>
          <a:prstGeom prst="rect">
            <a:avLst/>
          </a:prstGeom>
        </p:spPr>
      </p:pic>
    </p:spTree>
    <p:extLst>
      <p:ext uri="{BB962C8B-B14F-4D97-AF65-F5344CB8AC3E}">
        <p14:creationId xmlns:p14="http://schemas.microsoft.com/office/powerpoint/2010/main" val="174005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a:extLst>
              <a:ext uri="{FF2B5EF4-FFF2-40B4-BE49-F238E27FC236}">
                <a16:creationId xmlns:a16="http://schemas.microsoft.com/office/drawing/2014/main" id="{BDF29E37-3954-4D52-9ADB-4A767B21E8A7}"/>
              </a:ext>
            </a:extLst>
          </p:cNvPr>
          <p:cNvSpPr txBox="1">
            <a:spLocks/>
          </p:cNvSpPr>
          <p:nvPr/>
        </p:nvSpPr>
        <p:spPr>
          <a:xfrm>
            <a:off x="2925190" y="6101510"/>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360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
        <p:nvSpPr>
          <p:cNvPr id="6" name="Rectangle 5">
            <a:extLst>
              <a:ext uri="{FF2B5EF4-FFF2-40B4-BE49-F238E27FC236}">
                <a16:creationId xmlns:a16="http://schemas.microsoft.com/office/drawing/2014/main" id="{09AF8395-695B-4D4C-85ED-AA31DF6D1CF8}"/>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augļu un dārzeņu nozarē</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8" name="Picture 7">
            <a:extLst>
              <a:ext uri="{FF2B5EF4-FFF2-40B4-BE49-F238E27FC236}">
                <a16:creationId xmlns:a16="http://schemas.microsoft.com/office/drawing/2014/main" id="{AD8D8F19-8E58-4DC6-8BCB-40572DDCFAB1}"/>
              </a:ext>
            </a:extLst>
          </p:cNvPr>
          <p:cNvPicPr>
            <a:picLocks noChangeAspect="1"/>
          </p:cNvPicPr>
          <p:nvPr/>
        </p:nvPicPr>
        <p:blipFill>
          <a:blip r:embed="rId2"/>
          <a:stretch>
            <a:fillRect/>
          </a:stretch>
        </p:blipFill>
        <p:spPr>
          <a:xfrm>
            <a:off x="745723" y="233271"/>
            <a:ext cx="7989903" cy="5868239"/>
          </a:xfrm>
          <a:prstGeom prst="rect">
            <a:avLst/>
          </a:prstGeom>
        </p:spPr>
      </p:pic>
    </p:spTree>
    <p:extLst>
      <p:ext uri="{BB962C8B-B14F-4D97-AF65-F5344CB8AC3E}">
        <p14:creationId xmlns:p14="http://schemas.microsoft.com/office/powerpoint/2010/main" val="234260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C28F9D4-F016-46DF-9A62-D6249209CF04}"/>
              </a:ext>
            </a:extLst>
          </p:cNvPr>
          <p:cNvSpPr txBox="1">
            <a:spLocks/>
          </p:cNvSpPr>
          <p:nvPr/>
        </p:nvSpPr>
        <p:spPr>
          <a:xfrm>
            <a:off x="267308" y="331875"/>
            <a:ext cx="6482680" cy="63579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6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KLP pamatmērķi un prioritātes</a:t>
            </a:r>
          </a:p>
        </p:txBody>
      </p:sp>
      <p:pic>
        <p:nvPicPr>
          <p:cNvPr id="5" name="Picture 4">
            <a:extLst>
              <a:ext uri="{FF2B5EF4-FFF2-40B4-BE49-F238E27FC236}">
                <a16:creationId xmlns:a16="http://schemas.microsoft.com/office/drawing/2014/main" id="{D8B4BE17-34BA-4707-982E-EC2BCFF7AADA}"/>
              </a:ext>
            </a:extLst>
          </p:cNvPr>
          <p:cNvPicPr>
            <a:picLocks noChangeAspect="1"/>
          </p:cNvPicPr>
          <p:nvPr/>
        </p:nvPicPr>
        <p:blipFill>
          <a:blip r:embed="rId2"/>
          <a:stretch>
            <a:fillRect/>
          </a:stretch>
        </p:blipFill>
        <p:spPr>
          <a:xfrm>
            <a:off x="48826" y="1427052"/>
            <a:ext cx="9046346" cy="1835491"/>
          </a:xfrm>
          <a:prstGeom prst="rect">
            <a:avLst/>
          </a:prstGeom>
        </p:spPr>
      </p:pic>
      <p:sp>
        <p:nvSpPr>
          <p:cNvPr id="7" name="Satura vietturis 2">
            <a:extLst>
              <a:ext uri="{FF2B5EF4-FFF2-40B4-BE49-F238E27FC236}">
                <a16:creationId xmlns:a16="http://schemas.microsoft.com/office/drawing/2014/main" id="{40860CE9-C8C3-4A31-AB0F-93F59421A3C7}"/>
              </a:ext>
            </a:extLst>
          </p:cNvPr>
          <p:cNvSpPr txBox="1">
            <a:spLocks/>
          </p:cNvSpPr>
          <p:nvPr/>
        </p:nvSpPr>
        <p:spPr>
          <a:xfrm>
            <a:off x="253502" y="3595457"/>
            <a:ext cx="8636995" cy="25834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pPr>
            <a:r>
              <a:rPr lang="lv-LV" sz="2400" dirty="0">
                <a:latin typeface="Segoe UI Light" panose="020B0502040204020203" pitchFamily="34" charset="0"/>
                <a:cs typeface="Segoe UI Light" panose="020B0502040204020203" pitchFamily="34" charset="0"/>
              </a:rPr>
              <a:t> Veicināt </a:t>
            </a:r>
            <a:r>
              <a:rPr lang="lv-LV" sz="2400" b="1" dirty="0">
                <a:latin typeface="Segoe UI Light" panose="020B0502040204020203" pitchFamily="34" charset="0"/>
                <a:cs typeface="Segoe UI Light" panose="020B0502040204020203" pitchFamily="34" charset="0"/>
              </a:rPr>
              <a:t>gudru un </a:t>
            </a:r>
            <a:r>
              <a:rPr lang="lv-LV" sz="2400" b="1" noProof="1">
                <a:latin typeface="Segoe UI Light" panose="020B0502040204020203" pitchFamily="34" charset="0"/>
                <a:cs typeface="Segoe UI Light" panose="020B0502040204020203" pitchFamily="34" charset="0"/>
              </a:rPr>
              <a:t>izturētspējīgu</a:t>
            </a:r>
            <a:r>
              <a:rPr lang="lv-LV" sz="2400" b="1" dirty="0">
                <a:latin typeface="Segoe UI Light" panose="020B0502040204020203" pitchFamily="34" charset="0"/>
                <a:cs typeface="Segoe UI Light" panose="020B0502040204020203" pitchFamily="34" charset="0"/>
              </a:rPr>
              <a:t> </a:t>
            </a:r>
            <a:r>
              <a:rPr lang="lv-LV" sz="2400" dirty="0">
                <a:latin typeface="Segoe UI Light" panose="020B0502040204020203" pitchFamily="34" charset="0"/>
                <a:cs typeface="Segoe UI Light" panose="020B0502040204020203" pitchFamily="34" charset="0"/>
              </a:rPr>
              <a:t>lauksaimniecības nozari</a:t>
            </a:r>
          </a:p>
          <a:p>
            <a:pPr marL="0" indent="0">
              <a:spcBef>
                <a:spcPts val="0"/>
              </a:spcBef>
            </a:pPr>
            <a:endParaRPr lang="lv-LV" sz="1000" dirty="0">
              <a:latin typeface="Segoe UI Light" panose="020B0502040204020203" pitchFamily="34" charset="0"/>
              <a:cs typeface="Segoe UI Light" panose="020B0502040204020203" pitchFamily="34" charset="0"/>
            </a:endParaRPr>
          </a:p>
          <a:p>
            <a:pPr marL="0" indent="0">
              <a:spcBef>
                <a:spcPts val="0"/>
              </a:spcBef>
            </a:pPr>
            <a:endParaRPr lang="lv-LV" sz="1000" dirty="0">
              <a:latin typeface="Segoe UI Light" panose="020B0502040204020203" pitchFamily="34" charset="0"/>
              <a:cs typeface="Segoe UI Light" panose="020B0502040204020203" pitchFamily="34" charset="0"/>
            </a:endParaRPr>
          </a:p>
          <a:p>
            <a:pPr marL="0" indent="0">
              <a:spcBef>
                <a:spcPts val="0"/>
              </a:spcBef>
            </a:pPr>
            <a:r>
              <a:rPr lang="lv-LV" sz="2400" dirty="0">
                <a:latin typeface="Segoe UI Light" panose="020B0502040204020203" pitchFamily="34" charset="0"/>
                <a:cs typeface="Segoe UI Light" panose="020B0502040204020203" pitchFamily="34" charset="0"/>
              </a:rPr>
              <a:t> Atbalstīt </a:t>
            </a:r>
            <a:r>
              <a:rPr lang="lv-LV" sz="2400" b="1" noProof="1">
                <a:latin typeface="Segoe UI Light" panose="020B0502040204020203" pitchFamily="34" charset="0"/>
                <a:cs typeface="Segoe UI Light" panose="020B0502040204020203" pitchFamily="34" charset="0"/>
              </a:rPr>
              <a:t>vidrūpi</a:t>
            </a:r>
            <a:r>
              <a:rPr lang="lv-LV" sz="2400" b="1" dirty="0">
                <a:latin typeface="Segoe UI Light" panose="020B0502040204020203" pitchFamily="34" charset="0"/>
                <a:cs typeface="Segoe UI Light" panose="020B0502040204020203" pitchFamily="34" charset="0"/>
              </a:rPr>
              <a:t> un rīcību klimata jomā</a:t>
            </a:r>
            <a:endParaRPr lang="lv-LV" sz="2400" dirty="0">
              <a:latin typeface="Segoe UI Light" panose="020B0502040204020203" pitchFamily="34" charset="0"/>
              <a:cs typeface="Segoe UI Light" panose="020B0502040204020203" pitchFamily="34" charset="0"/>
            </a:endParaRPr>
          </a:p>
          <a:p>
            <a:pPr marL="0" indent="0">
              <a:spcBef>
                <a:spcPts val="0"/>
              </a:spcBef>
            </a:pPr>
            <a:endParaRPr lang="lv-LV" sz="1000" dirty="0">
              <a:latin typeface="Segoe UI Light" panose="020B0502040204020203" pitchFamily="34" charset="0"/>
              <a:cs typeface="Segoe UI Light" panose="020B0502040204020203" pitchFamily="34" charset="0"/>
            </a:endParaRPr>
          </a:p>
          <a:p>
            <a:pPr marL="0" indent="0">
              <a:spcBef>
                <a:spcPts val="0"/>
              </a:spcBef>
            </a:pPr>
            <a:endParaRPr lang="lv-LV" sz="1000" dirty="0">
              <a:latin typeface="Segoe UI Light" panose="020B0502040204020203" pitchFamily="34" charset="0"/>
              <a:cs typeface="Segoe UI Light" panose="020B0502040204020203" pitchFamily="34" charset="0"/>
            </a:endParaRPr>
          </a:p>
          <a:p>
            <a:pPr marL="0" indent="0">
              <a:spcBef>
                <a:spcPts val="0"/>
              </a:spcBef>
            </a:pPr>
            <a:r>
              <a:rPr lang="lv-LV" sz="2400" dirty="0">
                <a:latin typeface="Segoe UI Light" panose="020B0502040204020203" pitchFamily="34" charset="0"/>
                <a:cs typeface="Segoe UI Light" panose="020B0502040204020203" pitchFamily="34" charset="0"/>
              </a:rPr>
              <a:t> Stiprināt sociālekonomisko vidi </a:t>
            </a:r>
            <a:r>
              <a:rPr lang="lv-LV" sz="2400" b="1" dirty="0">
                <a:latin typeface="Segoe UI Light" panose="020B0502040204020203" pitchFamily="34" charset="0"/>
                <a:cs typeface="Segoe UI Light" panose="020B0502040204020203" pitchFamily="34" charset="0"/>
              </a:rPr>
              <a:t>lauku apvidos</a:t>
            </a:r>
            <a:endParaRPr lang="lv-LV" sz="2400" dirty="0">
              <a:latin typeface="Segoe UI Light" panose="020B0502040204020203" pitchFamily="34" charset="0"/>
              <a:cs typeface="Segoe UI Light" panose="020B0502040204020203" pitchFamily="34" charset="0"/>
            </a:endParaRPr>
          </a:p>
          <a:p>
            <a:pPr marL="0" indent="0">
              <a:spcBef>
                <a:spcPts val="0"/>
              </a:spcBef>
            </a:pPr>
            <a:endParaRPr lang="lv-LV" sz="2400" dirty="0">
              <a:latin typeface="Segoe UI Light" panose="020B0502040204020203" pitchFamily="34" charset="0"/>
              <a:cs typeface="Segoe UI Light" panose="020B0502040204020203" pitchFamily="34" charset="0"/>
            </a:endParaRPr>
          </a:p>
          <a:p>
            <a:pPr marL="0" indent="0">
              <a:spcBef>
                <a:spcPts val="0"/>
              </a:spcBef>
            </a:pPr>
            <a:r>
              <a:rPr lang="lv-LV" sz="2400" dirty="0">
                <a:latin typeface="Segoe UI Light" panose="020B0502040204020203" pitchFamily="34" charset="0"/>
                <a:cs typeface="Segoe UI Light" panose="020B0502040204020203" pitchFamily="34" charset="0"/>
              </a:rPr>
              <a:t> Uzlabotas </a:t>
            </a:r>
            <a:r>
              <a:rPr lang="lv-LV" sz="2400" b="1" dirty="0">
                <a:latin typeface="Segoe UI Light" panose="020B0502040204020203" pitchFamily="34" charset="0"/>
                <a:cs typeface="Segoe UI Light" panose="020B0502040204020203" pitchFamily="34" charset="0"/>
              </a:rPr>
              <a:t>zināšanas,</a:t>
            </a:r>
            <a:r>
              <a:rPr lang="lv-LV" sz="2400" dirty="0">
                <a:latin typeface="Segoe UI Light" panose="020B0502040204020203" pitchFamily="34" charset="0"/>
                <a:cs typeface="Segoe UI Light" panose="020B0502040204020203" pitchFamily="34" charset="0"/>
              </a:rPr>
              <a:t> subsidiaritāte, uzlabots sniegums</a:t>
            </a:r>
          </a:p>
        </p:txBody>
      </p:sp>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E1C51CD-3E87-4D91-9536-121E8B0EBF81}"/>
                  </a:ext>
                </a:extLst>
              </p:cNvPr>
              <p:cNvGraphicFramePr>
                <a:graphicFrameLocks noChangeAspect="1"/>
              </p:cNvGraphicFramePr>
              <p:nvPr>
                <p:extLst>
                  <p:ext uri="{D42A27DB-BD31-4B8C-83A1-F6EECF244321}">
                    <p14:modId xmlns:p14="http://schemas.microsoft.com/office/powerpoint/2010/main" val="3856667480"/>
                  </p:ext>
                </p:extLst>
              </p:nvPr>
            </p:nvGraphicFramePr>
            <p:xfrm>
              <a:off x="2130931" y="1557440"/>
              <a:ext cx="967376" cy="1112483"/>
            </p:xfrm>
            <a:graphic>
              <a:graphicData uri="http://schemas.microsoft.com/office/powerpoint/2016/slidezoom">
                <pslz:sldZm>
                  <pslz:sldZmObj sldId="530" cId="1613985265">
                    <pslz:zmPr id="{CE584120-9205-4C01-B183-C21080355671}"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967376" cy="1112483"/>
                        </a:xfrm>
                        <a:prstGeom prst="rect">
                          <a:avLst/>
                        </a:prstGeom>
                        <a:ln w="3175">
                          <a:noFill/>
                        </a:ln>
                      </p166:spPr>
                    </pslz:zmPr>
                  </pslz:sldZmObj>
                </pslz:sldZm>
              </a:graphicData>
            </a:graphic>
          </p:graphicFrame>
        </mc:Choice>
        <mc:Fallback xmlns="">
          <p:pic>
            <p:nvPicPr>
              <p:cNvPr id="9" name="Slide Zoom 8">
                <a:hlinkClick r:id="rId4" action="ppaction://hlinksldjump"/>
                <a:extLst>
                  <a:ext uri="{FF2B5EF4-FFF2-40B4-BE49-F238E27FC236}">
                    <a16:creationId xmlns:a16="http://schemas.microsoft.com/office/drawing/2014/main" id="{3E1C51CD-3E87-4D91-9536-121E8B0EBF8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2130931" y="1557440"/>
                <a:ext cx="967376" cy="1112483"/>
              </a:xfrm>
              <a:prstGeom prst="rect">
                <a:avLst/>
              </a:prstGeom>
              <a:ln w="3175">
                <a:noFill/>
              </a:ln>
            </p:spPr>
          </p:pic>
        </mc:Fallback>
      </mc:AlternateContent>
    </p:spTree>
    <p:extLst>
      <p:ext uri="{BB962C8B-B14F-4D97-AF65-F5344CB8AC3E}">
        <p14:creationId xmlns:p14="http://schemas.microsoft.com/office/powerpoint/2010/main" val="67773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210454-D915-4BC2-B6D5-7B6F92805047}"/>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augļu un dārzeņu nozarē</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EE5D708C-4F1C-42D4-9C7D-09378DB16705}"/>
              </a:ext>
            </a:extLst>
          </p:cNvPr>
          <p:cNvPicPr>
            <a:picLocks noChangeAspect="1"/>
          </p:cNvPicPr>
          <p:nvPr/>
        </p:nvPicPr>
        <p:blipFill>
          <a:blip r:embed="rId2"/>
          <a:stretch>
            <a:fillRect/>
          </a:stretch>
        </p:blipFill>
        <p:spPr>
          <a:xfrm>
            <a:off x="822386" y="1008922"/>
            <a:ext cx="7815587" cy="4459723"/>
          </a:xfrm>
          <a:prstGeom prst="rect">
            <a:avLst/>
          </a:prstGeom>
        </p:spPr>
      </p:pic>
      <p:sp>
        <p:nvSpPr>
          <p:cNvPr id="4" name="Satura vietturis 2">
            <a:extLst>
              <a:ext uri="{FF2B5EF4-FFF2-40B4-BE49-F238E27FC236}">
                <a16:creationId xmlns:a16="http://schemas.microsoft.com/office/drawing/2014/main" id="{1F769901-7970-419E-8FA6-A1AF815D76F6}"/>
              </a:ext>
            </a:extLst>
          </p:cNvPr>
          <p:cNvSpPr txBox="1">
            <a:spLocks/>
          </p:cNvSpPr>
          <p:nvPr/>
        </p:nvSpPr>
        <p:spPr>
          <a:xfrm>
            <a:off x="3262542" y="5468645"/>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540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92441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0226C3-F552-465B-9175-05280EB51016}"/>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augļu un dārzeņu nozarē</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3C3B04A9-8112-4501-B5AA-2496A850DC96}"/>
              </a:ext>
            </a:extLst>
          </p:cNvPr>
          <p:cNvPicPr>
            <a:picLocks noChangeAspect="1"/>
          </p:cNvPicPr>
          <p:nvPr/>
        </p:nvPicPr>
        <p:blipFill>
          <a:blip r:embed="rId2"/>
          <a:stretch>
            <a:fillRect/>
          </a:stretch>
        </p:blipFill>
        <p:spPr>
          <a:xfrm>
            <a:off x="958788" y="759926"/>
            <a:ext cx="7289129" cy="4913599"/>
          </a:xfrm>
          <a:prstGeom prst="rect">
            <a:avLst/>
          </a:prstGeom>
        </p:spPr>
      </p:pic>
      <p:sp>
        <p:nvSpPr>
          <p:cNvPr id="4" name="Satura vietturis 2">
            <a:extLst>
              <a:ext uri="{FF2B5EF4-FFF2-40B4-BE49-F238E27FC236}">
                <a16:creationId xmlns:a16="http://schemas.microsoft.com/office/drawing/2014/main" id="{E2279A0B-187D-4E08-8DB2-B9B67D201B81}"/>
              </a:ext>
            </a:extLst>
          </p:cNvPr>
          <p:cNvSpPr txBox="1">
            <a:spLocks/>
          </p:cNvSpPr>
          <p:nvPr/>
        </p:nvSpPr>
        <p:spPr>
          <a:xfrm>
            <a:off x="3138254" y="5673525"/>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180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8047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8642BB-85FB-4DBB-AB3F-159F9682B979}"/>
              </a:ext>
            </a:extLst>
          </p:cNvPr>
          <p:cNvSpPr/>
          <p:nvPr/>
        </p:nvSpPr>
        <p:spPr>
          <a:xfrm>
            <a:off x="319991" y="104925"/>
            <a:ext cx="5955539"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Citos sektoros 4 milj. EUR</a:t>
            </a:r>
            <a:endParaRPr lang="lv-LV" sz="2800"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39B5C11B-BE2E-42CE-910B-25FA826A36F5}"/>
              </a:ext>
            </a:extLst>
          </p:cNvPr>
          <p:cNvPicPr>
            <a:picLocks noChangeAspect="1"/>
          </p:cNvPicPr>
          <p:nvPr/>
        </p:nvPicPr>
        <p:blipFill>
          <a:blip r:embed="rId2"/>
          <a:stretch>
            <a:fillRect/>
          </a:stretch>
        </p:blipFill>
        <p:spPr>
          <a:xfrm>
            <a:off x="638174" y="581024"/>
            <a:ext cx="8185835" cy="5926307"/>
          </a:xfrm>
          <a:prstGeom prst="rect">
            <a:avLst/>
          </a:prstGeom>
        </p:spPr>
      </p:pic>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F5D176C6-0F50-4507-AF90-2D323435771B}"/>
                  </a:ext>
                </a:extLst>
              </p:cNvPr>
              <p:cNvGraphicFramePr>
                <a:graphicFrameLocks noChangeAspect="1"/>
              </p:cNvGraphicFramePr>
              <p:nvPr>
                <p:extLst>
                  <p:ext uri="{D42A27DB-BD31-4B8C-83A1-F6EECF244321}">
                    <p14:modId xmlns:p14="http://schemas.microsoft.com/office/powerpoint/2010/main" val="1140484979"/>
                  </p:ext>
                </p:extLst>
              </p:nvPr>
            </p:nvGraphicFramePr>
            <p:xfrm>
              <a:off x="772357" y="1020933"/>
              <a:ext cx="3071674" cy="1047564"/>
            </p:xfrm>
            <a:graphic>
              <a:graphicData uri="http://schemas.microsoft.com/office/powerpoint/2016/slidezoom">
                <pslz:sldZm>
                  <pslz:sldZmObj sldId="548" cId="4141658991">
                    <pslz:zmPr id="{0B1334FD-96A1-4479-9FA6-FF166A4342F6}"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3071674" cy="1047564"/>
                        </a:xfrm>
                        <a:prstGeom prst="rect">
                          <a:avLst/>
                        </a:prstGeom>
                        <a:ln w="3175">
                          <a:no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F5D176C6-0F50-4507-AF90-2D323435771B}"/>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772357" y="1020933"/>
                <a:ext cx="3071674" cy="1047564"/>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D18623A8-BAFB-4515-B6D5-21339A5772A7}"/>
                  </a:ext>
                </a:extLst>
              </p:cNvPr>
              <p:cNvGraphicFramePr>
                <a:graphicFrameLocks noChangeAspect="1"/>
              </p:cNvGraphicFramePr>
              <p:nvPr>
                <p:extLst>
                  <p:ext uri="{D42A27DB-BD31-4B8C-83A1-F6EECF244321}">
                    <p14:modId xmlns:p14="http://schemas.microsoft.com/office/powerpoint/2010/main" val="4291758309"/>
                  </p:ext>
                </p:extLst>
              </p:nvPr>
            </p:nvGraphicFramePr>
            <p:xfrm>
              <a:off x="772357" y="2139518"/>
              <a:ext cx="3071674" cy="825624"/>
            </p:xfrm>
            <a:graphic>
              <a:graphicData uri="http://schemas.microsoft.com/office/powerpoint/2016/slidezoom">
                <pslz:sldZm>
                  <pslz:sldZmObj sldId="549" cId="1878360182">
                    <pslz:zmPr id="{1D7610C9-ABD2-44FF-9D40-E7B16FA02855}"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3071674" cy="825624"/>
                        </a:xfrm>
                        <a:prstGeom prst="rect">
                          <a:avLst/>
                        </a:prstGeom>
                        <a:ln w="3175">
                          <a:noFill/>
                        </a:ln>
                      </p166:spPr>
                    </pslz:zmPr>
                  </pslz:sldZmObj>
                </pslz:sldZm>
              </a:graphicData>
            </a:graphic>
          </p:graphicFrame>
        </mc:Choice>
        <mc:Fallback xmlns="">
          <p:pic>
            <p:nvPicPr>
              <p:cNvPr id="8" name="Slide Zoom 7">
                <a:hlinkClick r:id="rId7" action="ppaction://hlinksldjump"/>
                <a:extLst>
                  <a:ext uri="{FF2B5EF4-FFF2-40B4-BE49-F238E27FC236}">
                    <a16:creationId xmlns:a16="http://schemas.microsoft.com/office/drawing/2014/main" id="{D18623A8-BAFB-4515-B6D5-21339A5772A7}"/>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772357" y="2139518"/>
                <a:ext cx="3071674" cy="825624"/>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D768ACB7-CF76-48C4-9CEB-EFD628572C1C}"/>
                  </a:ext>
                </a:extLst>
              </p:cNvPr>
              <p:cNvGraphicFramePr>
                <a:graphicFrameLocks noChangeAspect="1"/>
              </p:cNvGraphicFramePr>
              <p:nvPr>
                <p:extLst>
                  <p:ext uri="{D42A27DB-BD31-4B8C-83A1-F6EECF244321}">
                    <p14:modId xmlns:p14="http://schemas.microsoft.com/office/powerpoint/2010/main" val="1301162461"/>
                  </p:ext>
                </p:extLst>
              </p:nvPr>
            </p:nvGraphicFramePr>
            <p:xfrm>
              <a:off x="772357" y="3036162"/>
              <a:ext cx="3071674" cy="612559"/>
            </p:xfrm>
            <a:graphic>
              <a:graphicData uri="http://schemas.microsoft.com/office/powerpoint/2016/slidezoom">
                <pslz:sldZm>
                  <pslz:sldZmObj sldId="550" cId="1118328472">
                    <pslz:zmPr id="{FBE50B23-2DB0-4B30-B650-092D46E0B751}"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3071674" cy="612559"/>
                        </a:xfrm>
                        <a:prstGeom prst="rect">
                          <a:avLst/>
                        </a:prstGeom>
                        <a:ln w="3175">
                          <a:noFill/>
                        </a:ln>
                      </p166:spPr>
                    </pslz:zmPr>
                  </pslz:sldZmObj>
                </pslz:sldZm>
              </a:graphicData>
            </a:graphic>
          </p:graphicFrame>
        </mc:Choice>
        <mc:Fallback xmlns="">
          <p:pic>
            <p:nvPicPr>
              <p:cNvPr id="10" name="Slide Zoom 9">
                <a:hlinkClick r:id="rId10" action="ppaction://hlinksldjump"/>
                <a:extLst>
                  <a:ext uri="{FF2B5EF4-FFF2-40B4-BE49-F238E27FC236}">
                    <a16:creationId xmlns:a16="http://schemas.microsoft.com/office/drawing/2014/main" id="{D768ACB7-CF76-48C4-9CEB-EFD628572C1C}"/>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772357" y="3036162"/>
                <a:ext cx="3071674" cy="612559"/>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6D8D4A7E-B164-4CC9-B230-E5A172A168AB}"/>
                  </a:ext>
                </a:extLst>
              </p:cNvPr>
              <p:cNvGraphicFramePr>
                <a:graphicFrameLocks noChangeAspect="1"/>
              </p:cNvGraphicFramePr>
              <p:nvPr>
                <p:extLst>
                  <p:ext uri="{D42A27DB-BD31-4B8C-83A1-F6EECF244321}">
                    <p14:modId xmlns:p14="http://schemas.microsoft.com/office/powerpoint/2010/main" val="3527968949"/>
                  </p:ext>
                </p:extLst>
              </p:nvPr>
            </p:nvGraphicFramePr>
            <p:xfrm>
              <a:off x="772357" y="3719741"/>
              <a:ext cx="3071674" cy="1083078"/>
            </p:xfrm>
            <a:graphic>
              <a:graphicData uri="http://schemas.microsoft.com/office/powerpoint/2016/slidezoom">
                <pslz:sldZm>
                  <pslz:sldZmObj sldId="551" cId="1107621483">
                    <pslz:zmPr id="{4F924BD9-B604-4EF4-8816-C278239016F3}" imageType="cover" transitionDur="100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3071674" cy="1083078"/>
                        </a:xfrm>
                        <a:prstGeom prst="rect">
                          <a:avLst/>
                        </a:prstGeom>
                        <a:ln w="3175">
                          <a:noFill/>
                        </a:ln>
                      </p166:spPr>
                    </pslz:zmPr>
                  </pslz:sldZmObj>
                </pslz:sldZm>
              </a:graphicData>
            </a:graphic>
          </p:graphicFrame>
        </mc:Choice>
        <mc:Fallback xmlns="">
          <p:pic>
            <p:nvPicPr>
              <p:cNvPr id="12" name="Slide Zoom 11">
                <a:hlinkClick r:id="rId13" action="ppaction://hlinksldjump"/>
                <a:extLst>
                  <a:ext uri="{FF2B5EF4-FFF2-40B4-BE49-F238E27FC236}">
                    <a16:creationId xmlns:a16="http://schemas.microsoft.com/office/drawing/2014/main" id="{6D8D4A7E-B164-4CC9-B230-E5A172A168AB}"/>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772357" y="3719741"/>
                <a:ext cx="3071674" cy="1083078"/>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D156E6BD-0DC0-4D1E-9A9F-DADF4F80C54B}"/>
                  </a:ext>
                </a:extLst>
              </p:cNvPr>
              <p:cNvGraphicFramePr>
                <a:graphicFrameLocks noChangeAspect="1"/>
              </p:cNvGraphicFramePr>
              <p:nvPr>
                <p:extLst>
                  <p:ext uri="{D42A27DB-BD31-4B8C-83A1-F6EECF244321}">
                    <p14:modId xmlns:p14="http://schemas.microsoft.com/office/powerpoint/2010/main" val="1637082366"/>
                  </p:ext>
                </p:extLst>
              </p:nvPr>
            </p:nvGraphicFramePr>
            <p:xfrm>
              <a:off x="772356" y="4873839"/>
              <a:ext cx="3071673" cy="861136"/>
            </p:xfrm>
            <a:graphic>
              <a:graphicData uri="http://schemas.microsoft.com/office/powerpoint/2016/slidezoom">
                <pslz:sldZm>
                  <pslz:sldZmObj sldId="552" cId="1299827320">
                    <pslz:zmPr id="{3387FFD7-12EB-44DA-B6D8-B41EFF3B41BC}" imageType="cover" transitionDur="100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3071673" cy="861136"/>
                        </a:xfrm>
                        <a:prstGeom prst="rect">
                          <a:avLst/>
                        </a:prstGeom>
                        <a:ln w="3175">
                          <a:solidFill>
                            <a:prstClr val="ltGray"/>
                          </a:solidFill>
                        </a:ln>
                      </p166:spPr>
                    </pslz:zmPr>
                  </pslz:sldZmObj>
                </pslz:sldZm>
              </a:graphicData>
            </a:graphic>
          </p:graphicFrame>
        </mc:Choice>
        <mc:Fallback xmlns="">
          <p:pic>
            <p:nvPicPr>
              <p:cNvPr id="14" name="Slide Zoom 13">
                <a:hlinkClick r:id="rId16" action="ppaction://hlinksldjump"/>
                <a:extLst>
                  <a:ext uri="{FF2B5EF4-FFF2-40B4-BE49-F238E27FC236}">
                    <a16:creationId xmlns:a16="http://schemas.microsoft.com/office/drawing/2014/main" id="{D156E6BD-0DC0-4D1E-9A9F-DADF4F80C54B}"/>
                  </a:ext>
                </a:extLst>
              </p:cNvPr>
              <p:cNvPicPr>
                <a:picLocks noGrp="1" noRot="1" noChangeAspect="1" noMove="1" noResize="1" noEditPoints="1" noAdjustHandles="1" noChangeArrowheads="1" noChangeShapeType="1"/>
              </p:cNvPicPr>
              <p:nvPr/>
            </p:nvPicPr>
            <p:blipFill>
              <a:blip r:embed="rId17">
                <a:extLst>
                  <a:ext uri="{28A0092B-C50C-407E-A947-70E740481C1C}">
                    <a14:useLocalDpi xmlns:a14="http://schemas.microsoft.com/office/drawing/2010/main" val="0"/>
                  </a:ext>
                </a:extLst>
              </a:blip>
              <a:stretch>
                <a:fillRect/>
              </a:stretch>
            </p:blipFill>
            <p:spPr>
              <a:xfrm>
                <a:off x="772356" y="4873839"/>
                <a:ext cx="3071673" cy="861136"/>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81CFD914-DA7C-42D6-A282-03013D52A096}"/>
                  </a:ext>
                </a:extLst>
              </p:cNvPr>
              <p:cNvGraphicFramePr>
                <a:graphicFrameLocks noChangeAspect="1"/>
              </p:cNvGraphicFramePr>
              <p:nvPr>
                <p:extLst>
                  <p:ext uri="{D42A27DB-BD31-4B8C-83A1-F6EECF244321}">
                    <p14:modId xmlns:p14="http://schemas.microsoft.com/office/powerpoint/2010/main" val="4211271088"/>
                  </p:ext>
                </p:extLst>
              </p:nvPr>
            </p:nvGraphicFramePr>
            <p:xfrm>
              <a:off x="772355" y="5837067"/>
              <a:ext cx="3071673" cy="459194"/>
            </p:xfrm>
            <a:graphic>
              <a:graphicData uri="http://schemas.microsoft.com/office/powerpoint/2016/slidezoom">
                <pslz:sldZm>
                  <pslz:sldZmObj sldId="553" cId="1199842148">
                    <pslz:zmPr id="{66ED22C0-FD0D-4999-9911-D02DB51C03A4}" imageType="cover" transitionDur="1000">
                      <p166:blipFill xmlns:p166="http://schemas.microsoft.com/office/powerpoint/2016/6/main">
                        <a:blip r:embed="rId18">
                          <a:extLst>
                            <a:ext uri="{28A0092B-C50C-407E-A947-70E740481C1C}">
                              <a14:useLocalDpi xmlns:a14="http://schemas.microsoft.com/office/drawing/2010/main" val="0"/>
                            </a:ext>
                          </a:extLst>
                        </a:blip>
                        <a:stretch>
                          <a:fillRect/>
                        </a:stretch>
                      </p166:blipFill>
                      <p166:spPr xmlns:p166="http://schemas.microsoft.com/office/powerpoint/2016/6/main">
                        <a:xfrm>
                          <a:off x="0" y="0"/>
                          <a:ext cx="3071673" cy="459194"/>
                        </a:xfrm>
                        <a:prstGeom prst="rect">
                          <a:avLst/>
                        </a:prstGeom>
                        <a:ln w="3175">
                          <a:noFill/>
                        </a:ln>
                      </p166:spPr>
                    </pslz:zmPr>
                  </pslz:sldZmObj>
                </pslz:sldZm>
              </a:graphicData>
            </a:graphic>
          </p:graphicFrame>
        </mc:Choice>
        <mc:Fallback xmlns="">
          <p:pic>
            <p:nvPicPr>
              <p:cNvPr id="16" name="Slide Zoom 15">
                <a:hlinkClick r:id="rId19" action="ppaction://hlinksldjump"/>
                <a:extLst>
                  <a:ext uri="{FF2B5EF4-FFF2-40B4-BE49-F238E27FC236}">
                    <a16:creationId xmlns:a16="http://schemas.microsoft.com/office/drawing/2014/main" id="{81CFD914-DA7C-42D6-A282-03013D52A096}"/>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Lst>
              </a:blip>
              <a:stretch>
                <a:fillRect/>
              </a:stretch>
            </p:blipFill>
            <p:spPr>
              <a:xfrm>
                <a:off x="772355" y="5837067"/>
                <a:ext cx="3071673" cy="459194"/>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F151C531-03E9-4800-9BED-400415CF4243}"/>
                  </a:ext>
                </a:extLst>
              </p:cNvPr>
              <p:cNvGraphicFramePr>
                <a:graphicFrameLocks noChangeAspect="1"/>
              </p:cNvGraphicFramePr>
              <p:nvPr>
                <p:extLst>
                  <p:ext uri="{D42A27DB-BD31-4B8C-83A1-F6EECF244321}">
                    <p14:modId xmlns:p14="http://schemas.microsoft.com/office/powerpoint/2010/main" val="1275903477"/>
                  </p:ext>
                </p:extLst>
              </p:nvPr>
            </p:nvGraphicFramePr>
            <p:xfrm>
              <a:off x="4820574" y="628145"/>
              <a:ext cx="3888419" cy="305295"/>
            </p:xfrm>
            <a:graphic>
              <a:graphicData uri="http://schemas.microsoft.com/office/powerpoint/2016/slidezoom">
                <pslz:sldZm>
                  <pslz:sldZmObj sldId="569" cId="1748551638">
                    <pslz:zmPr id="{61806A49-0020-4681-B288-EAEF11EF5DE7}" imageType="cover" transitionDur="1000">
                      <p166:blipFill xmlns:p166="http://schemas.microsoft.com/office/powerpoint/2016/6/main">
                        <a:blip r:embed="rId21">
                          <a:extLst>
                            <a:ext uri="{28A0092B-C50C-407E-A947-70E740481C1C}">
                              <a14:useLocalDpi xmlns:a14="http://schemas.microsoft.com/office/drawing/2010/main" val="0"/>
                            </a:ext>
                          </a:extLst>
                        </a:blip>
                        <a:stretch>
                          <a:fillRect/>
                        </a:stretch>
                      </p166:blipFill>
                      <p166:spPr xmlns:p166="http://schemas.microsoft.com/office/powerpoint/2016/6/main">
                        <a:xfrm>
                          <a:off x="0" y="0"/>
                          <a:ext cx="3888419" cy="305295"/>
                        </a:xfrm>
                        <a:prstGeom prst="rect">
                          <a:avLst/>
                        </a:prstGeom>
                        <a:ln w="3175">
                          <a:noFill/>
                        </a:ln>
                      </p166:spPr>
                    </pslz:zmPr>
                  </pslz:sldZmObj>
                </pslz:sldZm>
              </a:graphicData>
            </a:graphic>
          </p:graphicFrame>
        </mc:Choice>
        <mc:Fallback xmlns="">
          <p:pic>
            <p:nvPicPr>
              <p:cNvPr id="5" name="Slide Zoom 4">
                <a:hlinkClick r:id="rId16" action="ppaction://hlinksldjump"/>
                <a:extLst>
                  <a:ext uri="{FF2B5EF4-FFF2-40B4-BE49-F238E27FC236}">
                    <a16:creationId xmlns:a16="http://schemas.microsoft.com/office/drawing/2014/main" id="{F151C531-03E9-4800-9BED-400415CF4243}"/>
                  </a:ext>
                </a:extLst>
              </p:cNvPr>
              <p:cNvPicPr>
                <a:picLocks noGrp="1" noRot="1" noChangeAspect="1" noMove="1" noResize="1" noEditPoints="1" noAdjustHandles="1" noChangeArrowheads="1" noChangeShapeType="1"/>
              </p:cNvPicPr>
              <p:nvPr/>
            </p:nvPicPr>
            <p:blipFill>
              <a:blip r:embed="rId22">
                <a:extLst>
                  <a:ext uri="{28A0092B-C50C-407E-A947-70E740481C1C}">
                    <a14:useLocalDpi xmlns:a14="http://schemas.microsoft.com/office/drawing/2010/main" val="0"/>
                  </a:ext>
                </a:extLst>
              </a:blip>
              <a:stretch>
                <a:fillRect/>
              </a:stretch>
            </p:blipFill>
            <p:spPr>
              <a:xfrm>
                <a:off x="4820574" y="628145"/>
                <a:ext cx="3888419" cy="305295"/>
              </a:xfrm>
              <a:prstGeom prst="rect">
                <a:avLst/>
              </a:prstGeom>
              <a:ln w="3175">
                <a:noFill/>
              </a:ln>
            </p:spPr>
          </p:pic>
        </mc:Fallback>
      </mc:AlternateContent>
    </p:spTree>
    <p:extLst>
      <p:ext uri="{BB962C8B-B14F-4D97-AF65-F5344CB8AC3E}">
        <p14:creationId xmlns:p14="http://schemas.microsoft.com/office/powerpoint/2010/main" val="372360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FE984-50F0-4341-A11A-725081FCC2D7}"/>
              </a:ext>
            </a:extLst>
          </p:cNvPr>
          <p:cNvSpPr/>
          <p:nvPr/>
        </p:nvSpPr>
        <p:spPr>
          <a:xfrm>
            <a:off x="115410" y="81683"/>
            <a:ext cx="5912528" cy="420209"/>
          </a:xfrm>
          <a:prstGeom prst="rect">
            <a:avLst/>
          </a:prstGeom>
        </p:spPr>
        <p:txBody>
          <a:bodyPr vert="horz" lIns="91440" tIns="45720" rIns="91440" bIns="45720" rtlCol="0">
            <a:normAutofit fontScale="92500" lnSpcReduction="10000"/>
          </a:bodyPr>
          <a:lstStyle/>
          <a:p>
            <a:pPr defTabSz="914400">
              <a:lnSpc>
                <a:spcPct val="90000"/>
              </a:lnSpc>
              <a:spcAft>
                <a:spcPts val="600"/>
              </a:spcAft>
            </a:pPr>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Sektorālo</a:t>
            </a:r>
            <a:r>
              <a:rPr lang="lv-LV"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 </a:t>
            </a:r>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intervenču mērķi → Citi sektori</a:t>
            </a:r>
            <a:endParaRPr lang="en-US"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397809F9-3A56-4571-A73A-B78FE65BBB94}"/>
              </a:ext>
            </a:extLst>
          </p:cNvPr>
          <p:cNvPicPr>
            <a:picLocks noChangeAspect="1"/>
          </p:cNvPicPr>
          <p:nvPr/>
        </p:nvPicPr>
        <p:blipFill>
          <a:blip r:embed="rId2"/>
          <a:stretch>
            <a:fillRect/>
          </a:stretch>
        </p:blipFill>
        <p:spPr>
          <a:xfrm>
            <a:off x="1001183" y="395360"/>
            <a:ext cx="7141633" cy="5259716"/>
          </a:xfrm>
          <a:prstGeom prst="rect">
            <a:avLst/>
          </a:prstGeom>
        </p:spPr>
      </p:pic>
      <p:sp>
        <p:nvSpPr>
          <p:cNvPr id="4" name="TextBox 3">
            <a:extLst>
              <a:ext uri="{FF2B5EF4-FFF2-40B4-BE49-F238E27FC236}">
                <a16:creationId xmlns:a16="http://schemas.microsoft.com/office/drawing/2014/main" id="{C56C3370-941E-4D7F-A09E-374A208E63DD}"/>
              </a:ext>
            </a:extLst>
          </p:cNvPr>
          <p:cNvSpPr txBox="1"/>
          <p:nvPr/>
        </p:nvSpPr>
        <p:spPr>
          <a:xfrm>
            <a:off x="204185" y="5655076"/>
            <a:ext cx="8735627" cy="1077218"/>
          </a:xfrm>
          <a:prstGeom prst="rect">
            <a:avLst/>
          </a:prstGeom>
          <a:noFill/>
        </p:spPr>
        <p:txBody>
          <a:bodyPr wrap="square" rtlCol="0">
            <a:spAutoFit/>
          </a:bodyPr>
          <a:lstStyle/>
          <a:p>
            <a:pPr marL="285750" indent="-285750" algn="just">
              <a:buFont typeface="Arial" panose="020B0604020202020204" pitchFamily="34" charset="0"/>
              <a:buChar char="•"/>
            </a:pPr>
            <a:r>
              <a:rPr lang="lv-LV" sz="1600" b="1" dirty="0">
                <a:latin typeface="Segoe UI Light" panose="020B0502040204020203" pitchFamily="34" charset="0"/>
                <a:cs typeface="Segoe UI Light" panose="020B0502040204020203" pitchFamily="34" charset="0"/>
              </a:rPr>
              <a:t>ES sedz 50%</a:t>
            </a:r>
            <a:r>
              <a:rPr lang="lv-LV" sz="1600" dirty="0">
                <a:latin typeface="Segoe UI Light" panose="020B0502040204020203" pitchFamily="34" charset="0"/>
                <a:cs typeface="Segoe UI Light" panose="020B0502040204020203" pitchFamily="34" charset="0"/>
              </a:rPr>
              <a:t> no darbības programmas (DP) faktiskām izmaksām, bet n</a:t>
            </a:r>
            <a:r>
              <a:rPr lang="lv-LV" sz="1600" b="1" dirty="0">
                <a:latin typeface="Segoe UI Light" panose="020B0502040204020203" pitchFamily="34" charset="0"/>
                <a:cs typeface="Segoe UI Light" panose="020B0502040204020203" pitchFamily="34" charset="0"/>
              </a:rPr>
              <a:t>e vairāk kā 10 % </a:t>
            </a:r>
            <a:r>
              <a:rPr lang="lv-LV" sz="1600" dirty="0">
                <a:latin typeface="Segoe UI Light" panose="020B0502040204020203" pitchFamily="34" charset="0"/>
                <a:cs typeface="Segoe UI Light" panose="020B0502040204020203" pitchFamily="34" charset="0"/>
              </a:rPr>
              <a:t>no realizētās produkcijas vērtības (atzīto produktu).</a:t>
            </a:r>
          </a:p>
          <a:p>
            <a:pPr marL="285750" indent="-285750" algn="just">
              <a:buFont typeface="Arial" panose="020B0604020202020204" pitchFamily="34" charset="0"/>
              <a:buChar char="•"/>
            </a:pPr>
            <a:r>
              <a:rPr lang="lv-LV" sz="1600" dirty="0">
                <a:latin typeface="Segoe UI Light" panose="020B0502040204020203" pitchFamily="34" charset="0"/>
                <a:cs typeface="Segoe UI Light" panose="020B0502040204020203" pitchFamily="34" charset="0"/>
              </a:rPr>
              <a:t>50% slieksnis var tikt paaugstināts līdz 60% tām atzītām RO/ROA pirmajos 5os gados pēc atzīšanas gada</a:t>
            </a:r>
          </a:p>
        </p:txBody>
      </p:sp>
    </p:spTree>
    <p:extLst>
      <p:ext uri="{BB962C8B-B14F-4D97-AF65-F5344CB8AC3E}">
        <p14:creationId xmlns:p14="http://schemas.microsoft.com/office/powerpoint/2010/main" val="174855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B9D2C3-63BD-4DC0-ABCF-8574ADD4E876}"/>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Citos sektoros</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sp>
        <p:nvSpPr>
          <p:cNvPr id="4" name="Satura vietturis 2">
            <a:extLst>
              <a:ext uri="{FF2B5EF4-FFF2-40B4-BE49-F238E27FC236}">
                <a16:creationId xmlns:a16="http://schemas.microsoft.com/office/drawing/2014/main" id="{C3E6A719-A167-47BF-B5DA-E48A13427FBB}"/>
              </a:ext>
            </a:extLst>
          </p:cNvPr>
          <p:cNvSpPr txBox="1">
            <a:spLocks/>
          </p:cNvSpPr>
          <p:nvPr/>
        </p:nvSpPr>
        <p:spPr>
          <a:xfrm>
            <a:off x="2960737" y="4972189"/>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1 milj.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7DDFD447-B8C4-4FEC-AD9C-5B7CDAF1F99B}"/>
              </a:ext>
            </a:extLst>
          </p:cNvPr>
          <p:cNvPicPr>
            <a:picLocks noChangeAspect="1"/>
          </p:cNvPicPr>
          <p:nvPr/>
        </p:nvPicPr>
        <p:blipFill>
          <a:blip r:embed="rId2"/>
          <a:stretch>
            <a:fillRect/>
          </a:stretch>
        </p:blipFill>
        <p:spPr>
          <a:xfrm>
            <a:off x="523220" y="830123"/>
            <a:ext cx="8268349" cy="4127203"/>
          </a:xfrm>
          <a:prstGeom prst="rect">
            <a:avLst/>
          </a:prstGeom>
        </p:spPr>
      </p:pic>
    </p:spTree>
    <p:extLst>
      <p:ext uri="{BB962C8B-B14F-4D97-AF65-F5344CB8AC3E}">
        <p14:creationId xmlns:p14="http://schemas.microsoft.com/office/powerpoint/2010/main" val="4141658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75CA1E-666D-48AC-9313-2557B50377E2}"/>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Citos sektoros</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A3E21C71-DF99-4D6A-9D55-41DE23D22C15}"/>
              </a:ext>
            </a:extLst>
          </p:cNvPr>
          <p:cNvPicPr>
            <a:picLocks noChangeAspect="1"/>
          </p:cNvPicPr>
          <p:nvPr/>
        </p:nvPicPr>
        <p:blipFill>
          <a:blip r:embed="rId2"/>
          <a:stretch>
            <a:fillRect/>
          </a:stretch>
        </p:blipFill>
        <p:spPr>
          <a:xfrm>
            <a:off x="624172" y="913090"/>
            <a:ext cx="8094248" cy="4355838"/>
          </a:xfrm>
          <a:prstGeom prst="rect">
            <a:avLst/>
          </a:prstGeom>
        </p:spPr>
      </p:pic>
      <p:sp>
        <p:nvSpPr>
          <p:cNvPr id="4" name="Satura vietturis 2">
            <a:extLst>
              <a:ext uri="{FF2B5EF4-FFF2-40B4-BE49-F238E27FC236}">
                <a16:creationId xmlns:a16="http://schemas.microsoft.com/office/drawing/2014/main" id="{5B3AF7B6-6129-4BBE-814E-A114C125CE0E}"/>
              </a:ext>
            </a:extLst>
          </p:cNvPr>
          <p:cNvSpPr txBox="1">
            <a:spLocks/>
          </p:cNvSpPr>
          <p:nvPr/>
        </p:nvSpPr>
        <p:spPr>
          <a:xfrm>
            <a:off x="2925226" y="5421691"/>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1 milj.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7836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DF924-BBA6-4083-A3AB-BA7AFE5DB701}"/>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Citos sektoros</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EF716F9A-03AB-423B-A895-DE98F26DF189}"/>
              </a:ext>
            </a:extLst>
          </p:cNvPr>
          <p:cNvPicPr>
            <a:picLocks noChangeAspect="1"/>
          </p:cNvPicPr>
          <p:nvPr/>
        </p:nvPicPr>
        <p:blipFill>
          <a:blip r:embed="rId2"/>
          <a:stretch>
            <a:fillRect/>
          </a:stretch>
        </p:blipFill>
        <p:spPr>
          <a:xfrm>
            <a:off x="710860" y="1641807"/>
            <a:ext cx="8076637" cy="2967923"/>
          </a:xfrm>
          <a:prstGeom prst="rect">
            <a:avLst/>
          </a:prstGeom>
        </p:spPr>
      </p:pic>
      <p:sp>
        <p:nvSpPr>
          <p:cNvPr id="4" name="Satura vietturis 2">
            <a:extLst>
              <a:ext uri="{FF2B5EF4-FFF2-40B4-BE49-F238E27FC236}">
                <a16:creationId xmlns:a16="http://schemas.microsoft.com/office/drawing/2014/main" id="{E0249CA5-5643-4EA7-86A5-9B5144849CCA}"/>
              </a:ext>
            </a:extLst>
          </p:cNvPr>
          <p:cNvSpPr txBox="1">
            <a:spLocks/>
          </p:cNvSpPr>
          <p:nvPr/>
        </p:nvSpPr>
        <p:spPr>
          <a:xfrm>
            <a:off x="3058391" y="4692974"/>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1 milj.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18328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76AB7-44C4-4179-88F5-86114B241A1A}"/>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Citos sektoros</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2315F67C-302A-4C4B-B092-3551F3C366CC}"/>
              </a:ext>
            </a:extLst>
          </p:cNvPr>
          <p:cNvPicPr>
            <a:picLocks noChangeAspect="1"/>
          </p:cNvPicPr>
          <p:nvPr/>
        </p:nvPicPr>
        <p:blipFill>
          <a:blip r:embed="rId2"/>
          <a:stretch>
            <a:fillRect/>
          </a:stretch>
        </p:blipFill>
        <p:spPr>
          <a:xfrm>
            <a:off x="745723" y="233271"/>
            <a:ext cx="7989903" cy="5868239"/>
          </a:xfrm>
          <a:prstGeom prst="rect">
            <a:avLst/>
          </a:prstGeom>
        </p:spPr>
      </p:pic>
      <p:sp>
        <p:nvSpPr>
          <p:cNvPr id="4" name="Satura vietturis 2">
            <a:extLst>
              <a:ext uri="{FF2B5EF4-FFF2-40B4-BE49-F238E27FC236}">
                <a16:creationId xmlns:a16="http://schemas.microsoft.com/office/drawing/2014/main" id="{CF3F1C82-089B-4751-AB0C-FCEF3C1FE575}"/>
              </a:ext>
            </a:extLst>
          </p:cNvPr>
          <p:cNvSpPr txBox="1">
            <a:spLocks/>
          </p:cNvSpPr>
          <p:nvPr/>
        </p:nvSpPr>
        <p:spPr>
          <a:xfrm>
            <a:off x="2925190" y="6101510"/>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400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0762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AEBD2-AB1A-43E4-8066-BC8CB6B9F450}"/>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Citos sektoros</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971AA198-1AE8-4234-8896-DB1453929FBB}"/>
              </a:ext>
            </a:extLst>
          </p:cNvPr>
          <p:cNvPicPr>
            <a:picLocks noChangeAspect="1"/>
          </p:cNvPicPr>
          <p:nvPr/>
        </p:nvPicPr>
        <p:blipFill>
          <a:blip r:embed="rId2"/>
          <a:stretch>
            <a:fillRect/>
          </a:stretch>
        </p:blipFill>
        <p:spPr>
          <a:xfrm>
            <a:off x="663421" y="1123086"/>
            <a:ext cx="7817157" cy="3688612"/>
          </a:xfrm>
          <a:prstGeom prst="rect">
            <a:avLst/>
          </a:prstGeom>
        </p:spPr>
      </p:pic>
      <p:sp>
        <p:nvSpPr>
          <p:cNvPr id="4" name="Satura vietturis 2">
            <a:extLst>
              <a:ext uri="{FF2B5EF4-FFF2-40B4-BE49-F238E27FC236}">
                <a16:creationId xmlns:a16="http://schemas.microsoft.com/office/drawing/2014/main" id="{72D83961-E66F-4013-ACA5-AEFA4C755892}"/>
              </a:ext>
            </a:extLst>
          </p:cNvPr>
          <p:cNvSpPr txBox="1">
            <a:spLocks/>
          </p:cNvSpPr>
          <p:nvPr/>
        </p:nvSpPr>
        <p:spPr>
          <a:xfrm>
            <a:off x="3031722" y="5027312"/>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400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29982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95F71-B1B7-4B20-B5C6-1B33D7A71721}"/>
              </a:ext>
            </a:extLst>
          </p:cNvPr>
          <p:cNvSpPr/>
          <p:nvPr/>
        </p:nvSpPr>
        <p:spPr>
          <a:xfrm rot="16200000">
            <a:off x="-2419385" y="3249508"/>
            <a:ext cx="5361989" cy="523220"/>
          </a:xfrm>
          <a:prstGeom prst="rect">
            <a:avLst/>
          </a:prstGeom>
        </p:spPr>
        <p:txBody>
          <a:bodyPr wrap="square">
            <a:spAutoFit/>
          </a:bodyPr>
          <a:lstStyle/>
          <a:p>
            <a:pPr algn="ctr"/>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RO Citos sektoros</a:t>
            </a:r>
            <a:endParaRPr lang="lv-LV" sz="2800" b="1" dirty="0">
              <a:solidFill>
                <a:schemeClr val="accent4">
                  <a:lumMod val="50000"/>
                </a:schemeClr>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FE6FD629-35E0-45B0-A339-5DF8105B6ACA}"/>
              </a:ext>
            </a:extLst>
          </p:cNvPr>
          <p:cNvPicPr>
            <a:picLocks noChangeAspect="1"/>
          </p:cNvPicPr>
          <p:nvPr/>
        </p:nvPicPr>
        <p:blipFill>
          <a:blip r:embed="rId2"/>
          <a:stretch>
            <a:fillRect/>
          </a:stretch>
        </p:blipFill>
        <p:spPr>
          <a:xfrm>
            <a:off x="958788" y="759926"/>
            <a:ext cx="7289129" cy="4913599"/>
          </a:xfrm>
          <a:prstGeom prst="rect">
            <a:avLst/>
          </a:prstGeom>
        </p:spPr>
      </p:pic>
      <p:sp>
        <p:nvSpPr>
          <p:cNvPr id="4" name="Satura vietturis 2">
            <a:extLst>
              <a:ext uri="{FF2B5EF4-FFF2-40B4-BE49-F238E27FC236}">
                <a16:creationId xmlns:a16="http://schemas.microsoft.com/office/drawing/2014/main" id="{5CBB1F76-5EE9-4A96-8BB7-36DF8C2C9A9D}"/>
              </a:ext>
            </a:extLst>
          </p:cNvPr>
          <p:cNvSpPr txBox="1">
            <a:spLocks/>
          </p:cNvSpPr>
          <p:nvPr/>
        </p:nvSpPr>
        <p:spPr>
          <a:xfrm>
            <a:off x="3040600" y="5668894"/>
            <a:ext cx="3630967" cy="523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lv-LV" sz="2400" b="1" dirty="0">
                <a:latin typeface="Segoe UI Light" panose="020B0502040204020203" pitchFamily="34" charset="0"/>
                <a:cs typeface="Segoe UI Light" panose="020B0502040204020203" pitchFamily="34" charset="0"/>
              </a:rPr>
              <a:t>200 tūkst. EUR</a:t>
            </a:r>
          </a:p>
          <a:p>
            <a:pPr marL="0" indent="0" algn="ctr">
              <a:spcBef>
                <a:spcPts val="0"/>
              </a:spcBef>
              <a:buNone/>
            </a:pPr>
            <a:endParaRPr lang="lv-LV" sz="24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9984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71D7C45-F2B3-444B-BF3C-E190DE5AB5A0}"/>
              </a:ext>
            </a:extLst>
          </p:cNvPr>
          <p:cNvSpPr txBox="1">
            <a:spLocks/>
          </p:cNvSpPr>
          <p:nvPr/>
        </p:nvSpPr>
        <p:spPr>
          <a:xfrm>
            <a:off x="75402" y="3430"/>
            <a:ext cx="8824892" cy="55232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Uzlabot lauksaimnieku pozīcijas pārtikas piegādes ķēdē</a:t>
            </a:r>
          </a:p>
        </p:txBody>
      </p:sp>
      <p:sp>
        <p:nvSpPr>
          <p:cNvPr id="5" name="Rectangle 4">
            <a:extLst>
              <a:ext uri="{FF2B5EF4-FFF2-40B4-BE49-F238E27FC236}">
                <a16:creationId xmlns:a16="http://schemas.microsoft.com/office/drawing/2014/main" id="{6DFB12DD-28BB-4618-96C7-F0F8AAE820FD}"/>
              </a:ext>
            </a:extLst>
          </p:cNvPr>
          <p:cNvSpPr/>
          <p:nvPr/>
        </p:nvSpPr>
        <p:spPr>
          <a:xfrm>
            <a:off x="154312" y="536986"/>
            <a:ext cx="8824891" cy="1234107"/>
          </a:xfrm>
          <a:prstGeom prst="rect">
            <a:avLst/>
          </a:prstGeom>
          <a:solidFill>
            <a:schemeClr val="accent2">
              <a:lumMod val="20000"/>
              <a:lumOff val="80000"/>
            </a:schemeClr>
          </a:solid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just"/>
            <a:r>
              <a:rPr lang="lv-LV" sz="1700" b="1" dirty="0">
                <a:latin typeface="Segoe UI Light" panose="020B0502040204020203" pitchFamily="34" charset="0"/>
                <a:cs typeface="Segoe UI Light" panose="020B0502040204020203" pitchFamily="34" charset="0"/>
              </a:rPr>
              <a:t>EK rekomendācija</a:t>
            </a:r>
            <a:r>
              <a:rPr lang="lv-LV" sz="1700" dirty="0">
                <a:latin typeface="Segoe UI Light" panose="020B0502040204020203" pitchFamily="34" charset="0"/>
                <a:cs typeface="Segoe UI Light" panose="020B0502040204020203" pitchFamily="34" charset="0"/>
              </a:rPr>
              <a:t>: Ieteicamās pieejas ir, piemēram, </a:t>
            </a:r>
            <a:r>
              <a:rPr lang="lv-LV" sz="1700" b="1" dirty="0">
                <a:latin typeface="Segoe UI Light" panose="020B0502040204020203" pitchFamily="34" charset="0"/>
                <a:cs typeface="Segoe UI Light" panose="020B0502040204020203" pitchFamily="34" charset="0"/>
              </a:rPr>
              <a:t>atbalstīt tādu lauksaimniecības produktu pārstrādi un tirdzniecību, kam ir augsta pievienotā vērtība </a:t>
            </a:r>
            <a:r>
              <a:rPr lang="lv-LV" sz="1700" dirty="0">
                <a:latin typeface="Segoe UI Light" panose="020B0502040204020203" pitchFamily="34" charset="0"/>
                <a:cs typeface="Segoe UI Light" panose="020B0502040204020203" pitchFamily="34" charset="0"/>
              </a:rPr>
              <a:t>(piemēram, saskaņā ar ES un nacionālām kvalitātes shēmām), mudināt pastāvošās kooperatīvās struktūras </a:t>
            </a:r>
            <a:r>
              <a:rPr lang="lv-LV" sz="1700" b="1" dirty="0">
                <a:latin typeface="Segoe UI Light" panose="020B0502040204020203" pitchFamily="34" charset="0"/>
                <a:cs typeface="Segoe UI Light" panose="020B0502040204020203" pitchFamily="34" charset="0"/>
              </a:rPr>
              <a:t>censties panākt atzīšanu</a:t>
            </a:r>
            <a:r>
              <a:rPr lang="lv-LV" sz="1700" dirty="0">
                <a:latin typeface="Segoe UI Light" panose="020B0502040204020203" pitchFamily="34" charset="0"/>
                <a:cs typeface="Segoe UI Light" panose="020B0502040204020203" pitchFamily="34" charset="0"/>
              </a:rPr>
              <a:t>, atvieglot jaunu kooperatīvu struktūru </a:t>
            </a:r>
            <a:r>
              <a:rPr lang="lv-LV" sz="1700" b="1" dirty="0">
                <a:latin typeface="Segoe UI Light" panose="020B0502040204020203" pitchFamily="34" charset="0"/>
                <a:cs typeface="Segoe UI Light" panose="020B0502040204020203" pitchFamily="34" charset="0"/>
              </a:rPr>
              <a:t>izveidi</a:t>
            </a:r>
            <a:r>
              <a:rPr lang="lv-LV" sz="1700" dirty="0">
                <a:latin typeface="Segoe UI Light" panose="020B0502040204020203" pitchFamily="34" charset="0"/>
                <a:cs typeface="Segoe UI Light" panose="020B0502040204020203" pitchFamily="34" charset="0"/>
              </a:rPr>
              <a:t> un </a:t>
            </a:r>
            <a:r>
              <a:rPr lang="lv-LV" sz="1700" b="1" dirty="0">
                <a:latin typeface="Segoe UI Light" panose="020B0502040204020203" pitchFamily="34" charset="0"/>
                <a:cs typeface="Segoe UI Light" panose="020B0502040204020203" pitchFamily="34" charset="0"/>
              </a:rPr>
              <a:t>uzlabot bioloģisko lauksaimnieku sadarbību.</a:t>
            </a:r>
          </a:p>
        </p:txBody>
      </p:sp>
      <p:sp>
        <p:nvSpPr>
          <p:cNvPr id="6" name="Rectangle 5">
            <a:extLst>
              <a:ext uri="{FF2B5EF4-FFF2-40B4-BE49-F238E27FC236}">
                <a16:creationId xmlns:a16="http://schemas.microsoft.com/office/drawing/2014/main" id="{F2D7F3D7-AAD0-4E4A-B948-18D3EF92B0E7}"/>
              </a:ext>
            </a:extLst>
          </p:cNvPr>
          <p:cNvSpPr/>
          <p:nvPr/>
        </p:nvSpPr>
        <p:spPr>
          <a:xfrm>
            <a:off x="154312" y="1824646"/>
            <a:ext cx="7418340" cy="1923604"/>
          </a:xfrm>
          <a:prstGeom prst="rect">
            <a:avLst/>
          </a:prstGeom>
          <a:ln>
            <a:solidFill>
              <a:srgbClr val="002060"/>
            </a:solidFill>
            <a:prstDash val="lgDash"/>
          </a:ln>
        </p:spPr>
        <p:txBody>
          <a:bodyPr wrap="square">
            <a:spAutoFit/>
          </a:bodyPr>
          <a:lstStyle/>
          <a:p>
            <a:pPr algn="just"/>
            <a:r>
              <a:rPr lang="lv-LV" sz="1700" b="1" dirty="0">
                <a:latin typeface="Segoe UI Light" panose="020B0502040204020203" pitchFamily="34" charset="0"/>
                <a:cs typeface="Segoe UI Light" panose="020B0502040204020203" pitchFamily="34" charset="0"/>
              </a:rPr>
              <a:t>SVID</a:t>
            </a:r>
          </a:p>
          <a:p>
            <a:pPr marL="285750" indent="-285750" algn="just">
              <a:buFont typeface="Arial" panose="020B0604020202020204" pitchFamily="34" charset="0"/>
              <a:buChar char="•"/>
            </a:pPr>
            <a:r>
              <a:rPr lang="lv-LV" sz="1700" dirty="0">
                <a:latin typeface="Segoe UI Light" panose="020B0502040204020203" pitchFamily="34" charset="0"/>
                <a:cs typeface="Segoe UI Light" panose="020B0502040204020203" pitchFamily="34" charset="0"/>
              </a:rPr>
              <a:t>Sadrumstalota saimniecību struktūra;</a:t>
            </a:r>
          </a:p>
          <a:p>
            <a:pPr marL="285750" indent="-285750" algn="just">
              <a:buFont typeface="Arial" panose="020B0604020202020204" pitchFamily="34" charset="0"/>
              <a:buChar char="•"/>
            </a:pPr>
            <a:r>
              <a:rPr lang="lv-LV" sz="1700" dirty="0">
                <a:latin typeface="Segoe UI Light" panose="020B0502040204020203" pitchFamily="34" charset="0"/>
                <a:cs typeface="Segoe UI Light" panose="020B0502040204020203" pitchFamily="34" charset="0"/>
              </a:rPr>
              <a:t>Primāro ražotāju daļa pārtikas ķēdē ir zema;</a:t>
            </a:r>
          </a:p>
          <a:p>
            <a:pPr marL="285750" indent="-285750" algn="just">
              <a:buFont typeface="Arial" panose="020B0604020202020204" pitchFamily="34" charset="0"/>
              <a:buChar char="•"/>
            </a:pPr>
            <a:r>
              <a:rPr lang="lv-LV" sz="1700" dirty="0">
                <a:latin typeface="Segoe UI Light" panose="020B0502040204020203" pitchFamily="34" charset="0"/>
                <a:cs typeface="Segoe UI Light" panose="020B0502040204020203" pitchFamily="34" charset="0"/>
              </a:rPr>
              <a:t>Zema piena nozares kooperatīvu konkurētspēja, vāji attīstīta kooperācija gaļas lopkopībā un bioloģiskajā l/s, lēni veidojas jauni kooperatīvi augļu un dārzeņu nozarē;</a:t>
            </a:r>
          </a:p>
          <a:p>
            <a:pPr marL="285750" indent="-285750" algn="just">
              <a:buFont typeface="Arial" panose="020B0604020202020204" pitchFamily="34" charset="0"/>
              <a:buChar char="•"/>
            </a:pPr>
            <a:r>
              <a:rPr lang="lv-LV" sz="1700" dirty="0">
                <a:latin typeface="Segoe UI Light" panose="020B0502040204020203" pitchFamily="34" charset="0"/>
                <a:cs typeface="Segoe UI Light" panose="020B0502040204020203" pitchFamily="34" charset="0"/>
              </a:rPr>
              <a:t>Neražo produktus ar augstu pievienoto vērtību;</a:t>
            </a:r>
          </a:p>
        </p:txBody>
      </p:sp>
      <p:sp>
        <p:nvSpPr>
          <p:cNvPr id="7" name="Rectangle 6">
            <a:extLst>
              <a:ext uri="{FF2B5EF4-FFF2-40B4-BE49-F238E27FC236}">
                <a16:creationId xmlns:a16="http://schemas.microsoft.com/office/drawing/2014/main" id="{9AAC6A77-79AF-4631-A1DF-467A981E5731}"/>
              </a:ext>
            </a:extLst>
          </p:cNvPr>
          <p:cNvSpPr/>
          <p:nvPr/>
        </p:nvSpPr>
        <p:spPr>
          <a:xfrm>
            <a:off x="154312" y="3835866"/>
            <a:ext cx="8853295" cy="2831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lv-LV" sz="1700" b="1" dirty="0">
                <a:solidFill>
                  <a:schemeClr val="tx1"/>
                </a:solidFill>
                <a:latin typeface="Segoe UI Light" panose="020B0502040204020203" pitchFamily="34" charset="0"/>
                <a:cs typeface="Segoe UI Light" panose="020B0502040204020203" pitchFamily="34" charset="0"/>
              </a:rPr>
              <a:t>KLP stratēģiskais plāns:</a:t>
            </a:r>
          </a:p>
          <a:p>
            <a:pPr marL="285750" indent="-285750" algn="just">
              <a:buFont typeface="Wingdings" panose="05000000000000000000" pitchFamily="2" charset="2"/>
              <a:buChar char="ü"/>
            </a:pPr>
            <a:r>
              <a:rPr lang="lv-LV" sz="1700" dirty="0">
                <a:solidFill>
                  <a:schemeClr val="tx1"/>
                </a:solidFill>
                <a:latin typeface="Segoe UI Light" panose="020B0502040204020203" pitchFamily="34" charset="0"/>
                <a:cs typeface="Segoe UI Light" panose="020B0502040204020203" pitchFamily="34" charset="0"/>
              </a:rPr>
              <a:t>Atbalstu pārstrādē prioritāri novirzīt </a:t>
            </a:r>
            <a:r>
              <a:rPr lang="lv-LV" sz="1700" b="1" dirty="0">
                <a:solidFill>
                  <a:schemeClr val="tx1"/>
                </a:solidFill>
                <a:latin typeface="Segoe UI Light" panose="020B0502040204020203" pitchFamily="34" charset="0"/>
                <a:cs typeface="Segoe UI Light" panose="020B0502040204020203" pitchFamily="34" charset="0"/>
              </a:rPr>
              <a:t>inovāciju ieviešanai vai augstas</a:t>
            </a:r>
          </a:p>
          <a:p>
            <a:pPr algn="just"/>
            <a:r>
              <a:rPr lang="lv-LV" sz="1700" b="1" dirty="0">
                <a:solidFill>
                  <a:schemeClr val="tx1"/>
                </a:solidFill>
                <a:latin typeface="Segoe UI Light" panose="020B0502040204020203" pitchFamily="34" charset="0"/>
                <a:cs typeface="Segoe UI Light" panose="020B0502040204020203" pitchFamily="34" charset="0"/>
              </a:rPr>
              <a:t>pievienotās vērtības produktu</a:t>
            </a:r>
            <a:r>
              <a:rPr lang="lv-LV" sz="1700" dirty="0">
                <a:solidFill>
                  <a:schemeClr val="tx1"/>
                </a:solidFill>
                <a:latin typeface="Segoe UI Light" panose="020B0502040204020203" pitchFamily="34" charset="0"/>
                <a:cs typeface="Segoe UI Light" panose="020B0502040204020203" pitchFamily="34" charset="0"/>
              </a:rPr>
              <a:t>, piemēram, kvalitātes shēmu produktu ražošanai</a:t>
            </a:r>
          </a:p>
          <a:p>
            <a:pPr algn="just"/>
            <a:r>
              <a:rPr lang="lv-LV" sz="1700" dirty="0">
                <a:solidFill>
                  <a:schemeClr val="tx1"/>
                </a:solidFill>
                <a:latin typeface="Segoe UI Light" panose="020B0502040204020203" pitchFamily="34" charset="0"/>
                <a:cs typeface="Segoe UI Light" panose="020B0502040204020203" pitchFamily="34" charset="0"/>
              </a:rPr>
              <a:t>(t.sk. bioloģisko pārtikas kvalitātes shēmu);</a:t>
            </a:r>
          </a:p>
          <a:p>
            <a:pPr marL="285750" indent="-285750" algn="just">
              <a:buFont typeface="Wingdings" panose="05000000000000000000" pitchFamily="2" charset="2"/>
              <a:buChar char="ü"/>
            </a:pPr>
            <a:r>
              <a:rPr lang="lv-LV" sz="1700" dirty="0">
                <a:solidFill>
                  <a:schemeClr val="tx1"/>
                </a:solidFill>
                <a:latin typeface="Segoe UI Light" panose="020B0502040204020203" pitchFamily="34" charset="0"/>
                <a:cs typeface="Segoe UI Light" panose="020B0502040204020203" pitchFamily="34" charset="0"/>
              </a:rPr>
              <a:t>Atbalsts </a:t>
            </a:r>
            <a:r>
              <a:rPr lang="lv-LV" sz="1700" b="1" dirty="0">
                <a:solidFill>
                  <a:schemeClr val="tx1"/>
                </a:solidFill>
                <a:latin typeface="Segoe UI Light" panose="020B0502040204020203" pitchFamily="34" charset="0"/>
                <a:cs typeface="Segoe UI Light" panose="020B0502040204020203" pitchFamily="34" charset="0"/>
              </a:rPr>
              <a:t>sadarbības veicināšanai</a:t>
            </a:r>
            <a:r>
              <a:rPr lang="lv-LV" sz="1700" dirty="0">
                <a:solidFill>
                  <a:schemeClr val="tx1"/>
                </a:solidFill>
                <a:latin typeface="Segoe UI Light" panose="020B0502040204020203" pitchFamily="34" charset="0"/>
                <a:cs typeface="Segoe UI Light" panose="020B0502040204020203" pitchFamily="34" charset="0"/>
              </a:rPr>
              <a:t>, stiprinot kopīgu produktu  un piedāvājumu</a:t>
            </a:r>
          </a:p>
          <a:p>
            <a:pPr algn="just"/>
            <a:r>
              <a:rPr lang="lv-LV" sz="1700" dirty="0">
                <a:solidFill>
                  <a:schemeClr val="tx1"/>
                </a:solidFill>
                <a:latin typeface="Segoe UI Light" panose="020B0502040204020203" pitchFamily="34" charset="0"/>
                <a:cs typeface="Segoe UI Light" panose="020B0502040204020203" pitchFamily="34" charset="0"/>
              </a:rPr>
              <a:t>virzību tirgū, kā arī sadarbību, kas rezultēsies jaunu produktu ar ģeogrāfiskās izcelsmes norādēm reģistrēšanai;</a:t>
            </a:r>
          </a:p>
          <a:p>
            <a:pPr marL="285750" indent="-285750" algn="just">
              <a:buFont typeface="Wingdings" panose="05000000000000000000" pitchFamily="2" charset="2"/>
              <a:buChar char="ü"/>
            </a:pPr>
            <a:r>
              <a:rPr lang="lv-LV" sz="1700" dirty="0">
                <a:solidFill>
                  <a:schemeClr val="tx1"/>
                </a:solidFill>
                <a:latin typeface="Segoe UI Light" panose="020B0502040204020203" pitchFamily="34" charset="0"/>
                <a:cs typeface="Segoe UI Light" panose="020B0502040204020203" pitchFamily="34" charset="0"/>
              </a:rPr>
              <a:t>Atbalsts </a:t>
            </a:r>
            <a:r>
              <a:rPr lang="lv-LV" sz="1700" b="1" dirty="0">
                <a:solidFill>
                  <a:schemeClr val="tx1"/>
                </a:solidFill>
                <a:latin typeface="Segoe UI Light" panose="020B0502040204020203" pitchFamily="34" charset="0"/>
                <a:cs typeface="Segoe UI Light" panose="020B0502040204020203" pitchFamily="34" charset="0"/>
              </a:rPr>
              <a:t>ražotāju sadarbības formu </a:t>
            </a:r>
            <a:r>
              <a:rPr lang="lv-LV" sz="1700" dirty="0">
                <a:solidFill>
                  <a:schemeClr val="tx1"/>
                </a:solidFill>
                <a:latin typeface="Segoe UI Light" panose="020B0502040204020203" pitchFamily="34" charset="0"/>
                <a:cs typeface="Segoe UI Light" panose="020B0502040204020203" pitchFamily="34" charset="0"/>
              </a:rPr>
              <a:t>(t.sk. ražotāju organizāciju) </a:t>
            </a:r>
            <a:r>
              <a:rPr lang="lv-LV" sz="1700" b="1" dirty="0">
                <a:solidFill>
                  <a:schemeClr val="tx1"/>
                </a:solidFill>
                <a:latin typeface="Segoe UI Light" panose="020B0502040204020203" pitchFamily="34" charset="0"/>
                <a:cs typeface="Segoe UI Light" panose="020B0502040204020203" pitchFamily="34" charset="0"/>
              </a:rPr>
              <a:t>veicināšanai</a:t>
            </a:r>
            <a:r>
              <a:rPr lang="lv-LV" sz="1700" dirty="0">
                <a:solidFill>
                  <a:schemeClr val="tx1"/>
                </a:solidFill>
                <a:latin typeface="Segoe UI Light" panose="020B0502040204020203" pitchFamily="34" charset="0"/>
                <a:cs typeface="Segoe UI Light" panose="020B0502040204020203" pitchFamily="34" charset="0"/>
              </a:rPr>
              <a:t>, lai stiprinātu ražotāju pozīcijas pārtikas piegādes ķēdē;</a:t>
            </a:r>
          </a:p>
          <a:p>
            <a:pPr marL="285750" indent="-285750" algn="just">
              <a:buFont typeface="Wingdings" panose="05000000000000000000" pitchFamily="2" charset="2"/>
              <a:buChar char="ü"/>
            </a:pPr>
            <a:r>
              <a:rPr lang="lv-LV" sz="1700" b="1" dirty="0">
                <a:solidFill>
                  <a:schemeClr val="tx1"/>
                </a:solidFill>
                <a:latin typeface="Segoe UI Light" panose="020B0502040204020203" pitchFamily="34" charset="0"/>
                <a:cs typeface="Segoe UI Light" panose="020B0502040204020203" pitchFamily="34" charset="0"/>
              </a:rPr>
              <a:t>Neieviest ražotāju grupas</a:t>
            </a:r>
            <a:r>
              <a:rPr lang="lv-LV" sz="1700" dirty="0">
                <a:solidFill>
                  <a:schemeClr val="tx1"/>
                </a:solidFill>
                <a:latin typeface="Segoe UI Light" panose="020B0502040204020203" pitchFamily="34" charset="0"/>
                <a:cs typeface="Segoe UI Light" panose="020B0502040204020203" pitchFamily="34" charset="0"/>
              </a:rPr>
              <a:t>, kas izveidotas pēc ražotāju iniciatīvas, lai pārejas periodā līdz 4 gadiem sasniegtu atbilstību ražotāju organizāciju prasībām saskaņā ar Regulu 1308/2013.</a:t>
            </a:r>
          </a:p>
        </p:txBody>
      </p:sp>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B794A2C6-E247-4A80-8895-10C9B4553DEB}"/>
                  </a:ext>
                </a:extLst>
              </p:cNvPr>
              <p:cNvGraphicFramePr>
                <a:graphicFrameLocks noChangeAspect="1"/>
              </p:cNvGraphicFramePr>
              <p:nvPr>
                <p:extLst>
                  <p:ext uri="{D42A27DB-BD31-4B8C-83A1-F6EECF244321}">
                    <p14:modId xmlns:p14="http://schemas.microsoft.com/office/powerpoint/2010/main" val="2383791381"/>
                  </p:ext>
                </p:extLst>
              </p:nvPr>
            </p:nvGraphicFramePr>
            <p:xfrm>
              <a:off x="7644218" y="1929198"/>
              <a:ext cx="1345469" cy="1648503"/>
            </p:xfrm>
            <a:graphic>
              <a:graphicData uri="http://schemas.microsoft.com/office/powerpoint/2016/slidezoom">
                <pslz:sldZm>
                  <pslz:sldZmObj sldId="531" cId="631494658">
                    <pslz:zmPr id="{8D160A69-D1A8-4207-94EC-0415FC086781}"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1345469" cy="1648503"/>
                        </a:xfrm>
                        <a:prstGeom prst="rect">
                          <a:avLst/>
                        </a:prstGeom>
                        <a:ln w="3175">
                          <a:solidFill>
                            <a:prstClr val="ltGray"/>
                          </a:solidFill>
                        </a:ln>
                      </p166:spPr>
                    </pslz:zmPr>
                  </pslz:sldZmObj>
                </pslz:sldZm>
              </a:graphicData>
            </a:graphic>
          </p:graphicFrame>
        </mc:Choice>
        <mc:Fallback xmlns="">
          <p:pic>
            <p:nvPicPr>
              <p:cNvPr id="14" name="Slide Zoom 13">
                <a:hlinkClick r:id="rId3" action="ppaction://hlinksldjump"/>
                <a:extLst>
                  <a:ext uri="{FF2B5EF4-FFF2-40B4-BE49-F238E27FC236}">
                    <a16:creationId xmlns:a16="http://schemas.microsoft.com/office/drawing/2014/main" id="{B794A2C6-E247-4A80-8895-10C9B4553DEB}"/>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7644218" y="1929198"/>
                <a:ext cx="1345469" cy="164850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77F564DA-01A7-4EFB-BBEB-2FE59EA58799}"/>
                  </a:ext>
                </a:extLst>
              </p:cNvPr>
              <p:cNvGraphicFramePr>
                <a:graphicFrameLocks noChangeAspect="1"/>
              </p:cNvGraphicFramePr>
              <p:nvPr>
                <p:extLst>
                  <p:ext uri="{D42A27DB-BD31-4B8C-83A1-F6EECF244321}">
                    <p14:modId xmlns:p14="http://schemas.microsoft.com/office/powerpoint/2010/main" val="4155681469"/>
                  </p:ext>
                </p:extLst>
              </p:nvPr>
            </p:nvGraphicFramePr>
            <p:xfrm>
              <a:off x="7644218" y="3897611"/>
              <a:ext cx="1256076" cy="1256076"/>
            </p:xfrm>
            <a:graphic>
              <a:graphicData uri="http://schemas.microsoft.com/office/powerpoint/2016/slidezoom">
                <pslz:sldZm>
                  <pslz:sldZmObj sldId="513" cId="2692219632">
                    <pslz:zmPr id="{5929B31E-0ED0-4587-A347-EE36BBAC2A89}" imageType="cover" transitionDur="100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1256076" cy="1256076"/>
                        </a:xfrm>
                        <a:prstGeom prst="rect">
                          <a:avLst/>
                        </a:prstGeom>
                        <a:ln w="3175">
                          <a:solidFill>
                            <a:prstClr val="ltGray"/>
                          </a:solidFill>
                        </a:ln>
                      </p166:spPr>
                    </pslz:zmPr>
                  </pslz:sldZmObj>
                </pslz:sldZm>
              </a:graphicData>
            </a:graphic>
          </p:graphicFrame>
        </mc:Choice>
        <mc:Fallback xmlns="">
          <p:pic>
            <p:nvPicPr>
              <p:cNvPr id="3" name="Slide Zoom 2">
                <a:hlinkClick r:id="rId6" action="ppaction://hlinksldjump"/>
                <a:extLst>
                  <a:ext uri="{FF2B5EF4-FFF2-40B4-BE49-F238E27FC236}">
                    <a16:creationId xmlns:a16="http://schemas.microsoft.com/office/drawing/2014/main" id="{77F564DA-01A7-4EFB-BBEB-2FE59EA58799}"/>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7644218" y="3897611"/>
                <a:ext cx="1256076" cy="1256076"/>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66F3EF0D-754F-4501-879E-E5946E2E2F0C}"/>
                  </a:ext>
                </a:extLst>
              </p:cNvPr>
              <p:cNvGraphicFramePr>
                <a:graphicFrameLocks noChangeAspect="1"/>
              </p:cNvGraphicFramePr>
              <p:nvPr>
                <p:extLst>
                  <p:ext uri="{D42A27DB-BD31-4B8C-83A1-F6EECF244321}">
                    <p14:modId xmlns:p14="http://schemas.microsoft.com/office/powerpoint/2010/main" val="3145296531"/>
                  </p:ext>
                </p:extLst>
              </p:nvPr>
            </p:nvGraphicFramePr>
            <p:xfrm>
              <a:off x="5504154" y="3257715"/>
              <a:ext cx="1879847" cy="436982"/>
            </p:xfrm>
            <a:graphic>
              <a:graphicData uri="http://schemas.microsoft.com/office/powerpoint/2016/slidezoom">
                <pslz:sldZm>
                  <pslz:sldZmObj sldId="558" cId="1786955018">
                    <pslz:zmPr id="{58F18CED-C9FF-4099-A9FD-C54D2DEE9313}" imageType="cover" transitionDur="1000">
                      <p166:blipFill xmlns:p166="http://schemas.microsoft.com/office/powerpoint/2016/6/main">
                        <a:blip r:embed="rId8">
                          <a:extLst>
                            <a:ext uri="{28A0092B-C50C-407E-A947-70E740481C1C}">
                              <a14:useLocalDpi xmlns:a14="http://schemas.microsoft.com/office/drawing/2010/main" val="0"/>
                            </a:ext>
                          </a:extLst>
                        </a:blip>
                        <a:stretch>
                          <a:fillRect/>
                        </a:stretch>
                      </p166:blipFill>
                      <p166:spPr xmlns:p166="http://schemas.microsoft.com/office/powerpoint/2016/6/main">
                        <a:xfrm>
                          <a:off x="0" y="0"/>
                          <a:ext cx="1879847" cy="436982"/>
                        </a:xfrm>
                        <a:prstGeom prst="rect">
                          <a:avLst/>
                        </a:prstGeom>
                        <a:ln w="3175">
                          <a:noFill/>
                        </a:ln>
                      </p166:spPr>
                    </pslz:zmPr>
                  </pslz:sldZmObj>
                </pslz:sldZm>
              </a:graphicData>
            </a:graphic>
          </p:graphicFrame>
        </mc:Choice>
        <mc:Fallback xmlns="">
          <p:pic>
            <p:nvPicPr>
              <p:cNvPr id="10" name="Slide Zoom 9">
                <a:hlinkClick r:id="rId9" action="ppaction://hlinksldjump"/>
                <a:extLst>
                  <a:ext uri="{FF2B5EF4-FFF2-40B4-BE49-F238E27FC236}">
                    <a16:creationId xmlns:a16="http://schemas.microsoft.com/office/drawing/2014/main" id="{66F3EF0D-754F-4501-879E-E5946E2E2F0C}"/>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Lst>
              </a:blip>
              <a:stretch>
                <a:fillRect/>
              </a:stretch>
            </p:blipFill>
            <p:spPr>
              <a:xfrm>
                <a:off x="5504154" y="3257715"/>
                <a:ext cx="1879847" cy="436982"/>
              </a:xfrm>
              <a:prstGeom prst="rect">
                <a:avLst/>
              </a:prstGeom>
              <a:ln w="3175">
                <a:noFill/>
              </a:ln>
            </p:spPr>
          </p:pic>
        </mc:Fallback>
      </mc:AlternateContent>
    </p:spTree>
    <p:extLst>
      <p:ext uri="{BB962C8B-B14F-4D97-AF65-F5344CB8AC3E}">
        <p14:creationId xmlns:p14="http://schemas.microsoft.com/office/powerpoint/2010/main" val="1613985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6BBD2-F62E-4809-975C-CCB0752F45B3}"/>
              </a:ext>
            </a:extLst>
          </p:cNvPr>
          <p:cNvSpPr/>
          <p:nvPr/>
        </p:nvSpPr>
        <p:spPr>
          <a:xfrm>
            <a:off x="347605" y="122855"/>
            <a:ext cx="5955539"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Izveides atbalsts 3  milj. EUR</a:t>
            </a:r>
            <a:endParaRPr lang="lv-LV" sz="2800" dirty="0">
              <a:solidFill>
                <a:schemeClr val="accent4">
                  <a:lumMod val="50000"/>
                </a:schemeClr>
              </a:solidFill>
              <a:latin typeface="Segoe UI Light" panose="020B0502040204020203" pitchFamily="34" charset="0"/>
              <a:cs typeface="Segoe UI Light" panose="020B0502040204020203" pitchFamily="34" charset="0"/>
            </a:endParaRPr>
          </a:p>
        </p:txBody>
      </p:sp>
      <p:sp>
        <p:nvSpPr>
          <p:cNvPr id="7" name="Satura vietturis 2">
            <a:extLst>
              <a:ext uri="{FF2B5EF4-FFF2-40B4-BE49-F238E27FC236}">
                <a16:creationId xmlns:a16="http://schemas.microsoft.com/office/drawing/2014/main" id="{0A8584CF-1EE8-4E2E-9323-E33CABCCE747}"/>
              </a:ext>
            </a:extLst>
          </p:cNvPr>
          <p:cNvSpPr txBox="1">
            <a:spLocks/>
          </p:cNvSpPr>
          <p:nvPr/>
        </p:nvSpPr>
        <p:spPr>
          <a:xfrm>
            <a:off x="165330" y="5397624"/>
            <a:ext cx="8813340" cy="133752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sz="1600" b="1" dirty="0">
                <a:latin typeface="Segoe UI Light" panose="020B0502040204020203" pitchFamily="34" charset="0"/>
                <a:cs typeface="Segoe UI Light" panose="020B0502040204020203" pitchFamily="34" charset="0"/>
              </a:rPr>
              <a:t>Pretendenti: </a:t>
            </a:r>
            <a:r>
              <a:rPr lang="lv-LV" sz="1600" dirty="0">
                <a:latin typeface="Segoe UI Light" panose="020B0502040204020203" pitchFamily="34" charset="0"/>
                <a:cs typeface="Segoe UI Light" panose="020B0502040204020203" pitchFamily="34" charset="0"/>
              </a:rPr>
              <a:t>atbilstīgas KS, izņemot konvencionālā piena un laukaugu nozarē, atbilstīgas kooperatīvu apvienības visās nozarēs.</a:t>
            </a:r>
          </a:p>
          <a:p>
            <a:pPr algn="just"/>
            <a:r>
              <a:rPr lang="lv-LV" sz="1600" b="1" dirty="0">
                <a:latin typeface="Segoe UI Light" panose="020B0502040204020203" pitchFamily="34" charset="0"/>
                <a:cs typeface="Segoe UI Light" panose="020B0502040204020203" pitchFamily="34" charset="0"/>
              </a:rPr>
              <a:t>Pretendentam jāīsteno: </a:t>
            </a:r>
            <a:r>
              <a:rPr lang="lv-LV" sz="1600" dirty="0">
                <a:latin typeface="Segoe UI Light" panose="020B0502040204020203" pitchFamily="34" charset="0"/>
                <a:cs typeface="Segoe UI Light" panose="020B0502040204020203" pitchFamily="34" charset="0"/>
              </a:rPr>
              <a:t>5 gadu darījumu darba plāns, paredzot 20% apgrozījuma un 10% biedru skaita pieaugumu uz perioda beigām, kooperatīvu apvienībām jānodrošina, ka vismaz 5 to biedri (citas KS) uz perioda beigām </a:t>
            </a:r>
            <a:r>
              <a:rPr lang="lv-LV" sz="1600" b="1" dirty="0">
                <a:latin typeface="Segoe UI Light" panose="020B0502040204020203" pitchFamily="34" charset="0"/>
                <a:cs typeface="Segoe UI Light" panose="020B0502040204020203" pitchFamily="34" charset="0"/>
              </a:rPr>
              <a:t>katrs caur apvienību realizē vismaz 75% produkcijas</a:t>
            </a:r>
            <a:r>
              <a:rPr lang="lv-LV" sz="1600" dirty="0">
                <a:latin typeface="Segoe UI Light" panose="020B0502040204020203" pitchFamily="34" charset="0"/>
                <a:cs typeface="Segoe UI Light" panose="020B0502040204020203" pitchFamily="34" charset="0"/>
              </a:rPr>
              <a:t>.</a:t>
            </a:r>
          </a:p>
          <a:p>
            <a:pPr marL="0" indent="0" algn="just">
              <a:spcBef>
                <a:spcPts val="0"/>
              </a:spcBef>
            </a:pPr>
            <a:endParaRPr lang="lv-LV" sz="1600" dirty="0">
              <a:latin typeface="Segoe UI Light" panose="020B0502040204020203" pitchFamily="34" charset="0"/>
              <a:cs typeface="Segoe UI Light" panose="020B0502040204020203" pitchFamily="34" charset="0"/>
            </a:endParaRPr>
          </a:p>
          <a:p>
            <a:pPr marL="0" indent="0" algn="just">
              <a:spcBef>
                <a:spcPts val="0"/>
              </a:spcBef>
              <a:buNone/>
            </a:pPr>
            <a:endParaRPr lang="lv-LV" sz="1600" dirty="0">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3B08E2AF-EC77-4D46-9DAC-E64AEFD2A9DC}"/>
              </a:ext>
            </a:extLst>
          </p:cNvPr>
          <p:cNvPicPr>
            <a:picLocks noChangeAspect="1"/>
          </p:cNvPicPr>
          <p:nvPr/>
        </p:nvPicPr>
        <p:blipFill>
          <a:blip r:embed="rId2"/>
          <a:stretch>
            <a:fillRect/>
          </a:stretch>
        </p:blipFill>
        <p:spPr>
          <a:xfrm>
            <a:off x="257452" y="646076"/>
            <a:ext cx="8643187" cy="4751548"/>
          </a:xfrm>
          <a:prstGeom prst="rect">
            <a:avLst/>
          </a:prstGeom>
        </p:spPr>
      </p:pic>
    </p:spTree>
    <p:extLst>
      <p:ext uri="{BB962C8B-B14F-4D97-AF65-F5344CB8AC3E}">
        <p14:creationId xmlns:p14="http://schemas.microsoft.com/office/powerpoint/2010/main" val="2295420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CFD24-0F74-4993-BE16-906FBEB1092E}"/>
              </a:ext>
            </a:extLst>
          </p:cNvPr>
          <p:cNvSpPr/>
          <p:nvPr/>
        </p:nvSpPr>
        <p:spPr>
          <a:xfrm>
            <a:off x="347605" y="122855"/>
            <a:ext cx="8538943"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Times New Roman" panose="02020603050405020304" pitchFamily="18" charset="0"/>
                <a:cs typeface="Segoe UI Light" panose="020B0502040204020203" pitchFamily="34" charset="0"/>
              </a:rPr>
              <a:t>IMA: KS aploksne 7,7 milj. EUR </a:t>
            </a:r>
            <a:endParaRPr lang="lv-LV" sz="2800" dirty="0">
              <a:solidFill>
                <a:schemeClr val="accent4">
                  <a:lumMod val="50000"/>
                </a:schemeClr>
              </a:solidFill>
              <a:latin typeface="Segoe UI Light" panose="020B0502040204020203" pitchFamily="34" charset="0"/>
              <a:cs typeface="Segoe UI Light" panose="020B0502040204020203" pitchFamily="34" charset="0"/>
            </a:endParaRPr>
          </a:p>
        </p:txBody>
      </p:sp>
      <p:sp>
        <p:nvSpPr>
          <p:cNvPr id="4" name="Callout: Left Arrow 3">
            <a:extLst>
              <a:ext uri="{FF2B5EF4-FFF2-40B4-BE49-F238E27FC236}">
                <a16:creationId xmlns:a16="http://schemas.microsoft.com/office/drawing/2014/main" id="{813A3053-08D4-4C5A-9AB4-843E9000764E}"/>
              </a:ext>
            </a:extLst>
          </p:cNvPr>
          <p:cNvSpPr/>
          <p:nvPr/>
        </p:nvSpPr>
        <p:spPr>
          <a:xfrm>
            <a:off x="5266540" y="2752078"/>
            <a:ext cx="3213716" cy="1606858"/>
          </a:xfrm>
          <a:prstGeom prst="leftArrowCallout">
            <a:avLst>
              <a:gd name="adj1" fmla="val 25000"/>
              <a:gd name="adj2" fmla="val 25000"/>
              <a:gd name="adj3" fmla="val 25000"/>
              <a:gd name="adj4" fmla="val 73541"/>
            </a:avLst>
          </a:prstGeom>
          <a:solidFill>
            <a:schemeClr val="accent1">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lv-LV" sz="2000" b="1" dirty="0">
                <a:solidFill>
                  <a:schemeClr val="tx1"/>
                </a:solidFill>
                <a:latin typeface="Segoe UI Light" panose="020B0502040204020203" pitchFamily="34" charset="0"/>
                <a:cs typeface="Segoe UI Light" panose="020B0502040204020203" pitchFamily="34" charset="0"/>
              </a:rPr>
              <a:t>Tikai</a:t>
            </a:r>
          </a:p>
          <a:p>
            <a:pPr algn="ctr"/>
            <a:r>
              <a:rPr lang="lv-LV" sz="2000" dirty="0">
                <a:solidFill>
                  <a:schemeClr val="tx1"/>
                </a:solidFill>
                <a:latin typeface="Segoe UI Light" panose="020B0502040204020203" pitchFamily="34" charset="0"/>
                <a:cs typeface="Segoe UI Light" panose="020B0502040204020203" pitchFamily="34" charset="0"/>
              </a:rPr>
              <a:t>atbilstīgiem KS</a:t>
            </a:r>
          </a:p>
          <a:p>
            <a:pPr algn="ctr"/>
            <a:r>
              <a:rPr lang="lv-LV" sz="2000" dirty="0">
                <a:solidFill>
                  <a:schemeClr val="tx1"/>
                </a:solidFill>
                <a:latin typeface="Segoe UI Light" panose="020B0502040204020203" pitchFamily="34" charset="0"/>
                <a:cs typeface="Segoe UI Light" panose="020B0502040204020203" pitchFamily="34" charset="0"/>
              </a:rPr>
              <a:t>un</a:t>
            </a:r>
          </a:p>
          <a:p>
            <a:pPr algn="ctr"/>
            <a:r>
              <a:rPr lang="lv-LV" sz="2000" dirty="0">
                <a:solidFill>
                  <a:schemeClr val="tx1"/>
                </a:solidFill>
                <a:latin typeface="Segoe UI Light" panose="020B0502040204020203" pitchFamily="34" charset="0"/>
                <a:cs typeface="Segoe UI Light" panose="020B0502040204020203" pitchFamily="34" charset="0"/>
              </a:rPr>
              <a:t>atzītām RO CS</a:t>
            </a:r>
          </a:p>
        </p:txBody>
      </p:sp>
      <p:pic>
        <p:nvPicPr>
          <p:cNvPr id="7" name="Picture 6">
            <a:extLst>
              <a:ext uri="{FF2B5EF4-FFF2-40B4-BE49-F238E27FC236}">
                <a16:creationId xmlns:a16="http://schemas.microsoft.com/office/drawing/2014/main" id="{F298CF21-93CE-4775-AA84-1A8806EF92C0}"/>
              </a:ext>
            </a:extLst>
          </p:cNvPr>
          <p:cNvPicPr>
            <a:picLocks noChangeAspect="1"/>
          </p:cNvPicPr>
          <p:nvPr/>
        </p:nvPicPr>
        <p:blipFill>
          <a:blip r:embed="rId2"/>
          <a:stretch>
            <a:fillRect/>
          </a:stretch>
        </p:blipFill>
        <p:spPr>
          <a:xfrm>
            <a:off x="534038" y="1331651"/>
            <a:ext cx="4659508" cy="4447712"/>
          </a:xfrm>
          <a:prstGeom prst="rect">
            <a:avLst/>
          </a:prstGeom>
        </p:spPr>
      </p:pic>
      <p:pic>
        <p:nvPicPr>
          <p:cNvPr id="6" name="Picture 5">
            <a:extLst>
              <a:ext uri="{FF2B5EF4-FFF2-40B4-BE49-F238E27FC236}">
                <a16:creationId xmlns:a16="http://schemas.microsoft.com/office/drawing/2014/main" id="{A3FA0582-5658-40BA-B3D5-E0F274C4E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168" y="997254"/>
            <a:ext cx="840744" cy="840744"/>
          </a:xfrm>
          <a:prstGeom prst="rect">
            <a:avLst/>
          </a:prstGeom>
          <a:ln>
            <a:solidFill>
              <a:srgbClr val="0070C0"/>
            </a:solidFill>
          </a:ln>
        </p:spPr>
      </p:pic>
    </p:spTree>
    <p:extLst>
      <p:ext uri="{BB962C8B-B14F-4D97-AF65-F5344CB8AC3E}">
        <p14:creationId xmlns:p14="http://schemas.microsoft.com/office/powerpoint/2010/main" val="1621539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B15BB8-8FDE-439B-AD82-B2EFEC47F662}"/>
              </a:ext>
            </a:extLst>
          </p:cNvPr>
          <p:cNvSpPr/>
          <p:nvPr/>
        </p:nvSpPr>
        <p:spPr>
          <a:xfrm>
            <a:off x="135922" y="0"/>
            <a:ext cx="4551488"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Atzīšanas nosacījumi</a:t>
            </a:r>
          </a:p>
        </p:txBody>
      </p:sp>
      <p:sp>
        <p:nvSpPr>
          <p:cNvPr id="3" name="Rectangle 2">
            <a:extLst>
              <a:ext uri="{FF2B5EF4-FFF2-40B4-BE49-F238E27FC236}">
                <a16:creationId xmlns:a16="http://schemas.microsoft.com/office/drawing/2014/main" id="{4247CAEE-11D6-485E-A7F6-46E186532C34}"/>
              </a:ext>
            </a:extLst>
          </p:cNvPr>
          <p:cNvSpPr/>
          <p:nvPr/>
        </p:nvSpPr>
        <p:spPr>
          <a:xfrm>
            <a:off x="295720" y="421169"/>
            <a:ext cx="8620217" cy="1246495"/>
          </a:xfrm>
          <a:prstGeom prst="rect">
            <a:avLst/>
          </a:prstGeom>
        </p:spPr>
        <p:txBody>
          <a:bodyPr wrap="square">
            <a:spAutoFit/>
          </a:bodyPr>
          <a:lstStyle/>
          <a:p>
            <a:pPr marL="285750" indent="-285750" algn="just">
              <a:buFont typeface="+mj-lt"/>
              <a:buAutoNum type="arabicPeriod"/>
            </a:pPr>
            <a:r>
              <a:rPr lang="lv-LV" sz="1500" dirty="0">
                <a:latin typeface="Segoe UI Light" panose="020B0502040204020203" pitchFamily="34" charset="0"/>
                <a:ea typeface="Times New Roman" panose="02020603050405020304" pitchFamily="18" charset="0"/>
                <a:cs typeface="Segoe UI Light" panose="020B0502040204020203" pitchFamily="34" charset="0"/>
              </a:rPr>
              <a:t>LLKA atzīst RO CS, kuru juridiskā forma ir KS;</a:t>
            </a:r>
          </a:p>
          <a:p>
            <a:pPr marL="285750" indent="-285750" algn="just">
              <a:buFont typeface="+mj-lt"/>
              <a:buAutoNum type="arabicPeriod"/>
            </a:pPr>
            <a:r>
              <a:rPr lang="lv-LV" sz="1500" dirty="0">
                <a:latin typeface="Segoe UI Light" panose="020B0502040204020203" pitchFamily="34" charset="0"/>
                <a:ea typeface="Times New Roman" panose="02020603050405020304" pitchFamily="18" charset="0"/>
                <a:cs typeface="Segoe UI Light" panose="020B0502040204020203" pitchFamily="34" charset="0"/>
              </a:rPr>
              <a:t>Lauku atbalsta dienests atzīst RO CS, kurām ir cita juridiskā forma (piemēram, SIA, AS);</a:t>
            </a:r>
          </a:p>
          <a:p>
            <a:pPr marL="285750" indent="-285750" algn="just">
              <a:buFont typeface="+mj-lt"/>
              <a:buAutoNum type="arabicPeriod"/>
            </a:pPr>
            <a:r>
              <a:rPr lang="lv-LV" sz="1500" dirty="0">
                <a:latin typeface="Segoe UI Light" panose="020B0502040204020203" pitchFamily="34" charset="0"/>
                <a:ea typeface="Times New Roman" panose="02020603050405020304" pitchFamily="18" charset="0"/>
                <a:cs typeface="Segoe UI Light" panose="020B0502040204020203" pitchFamily="34" charset="0"/>
              </a:rPr>
              <a:t>Lauku atbalsta dienests atzīst RO apvienības un starpnozaru organizācijas;</a:t>
            </a:r>
          </a:p>
          <a:p>
            <a:pPr marL="285750" indent="-285750" algn="just">
              <a:buFont typeface="+mj-lt"/>
              <a:buAutoNum type="arabicPeriod"/>
            </a:pPr>
            <a:r>
              <a:rPr lang="lv-LV" sz="1500" dirty="0">
                <a:latin typeface="Segoe UI Light" panose="020B0502040204020203" pitchFamily="34" charset="0"/>
                <a:ea typeface="Times New Roman" panose="02020603050405020304" pitchFamily="18" charset="0"/>
                <a:cs typeface="Segoe UI Light" panose="020B0502040204020203" pitchFamily="34" charset="0"/>
              </a:rPr>
              <a:t>Lauku atbalsta dienests atzīst RO AD;</a:t>
            </a:r>
          </a:p>
          <a:p>
            <a:pPr marL="285750" indent="-285750" algn="just">
              <a:buFont typeface="+mj-lt"/>
              <a:buAutoNum type="arabicPeriod"/>
            </a:pPr>
            <a:r>
              <a:rPr lang="lv-LV" sz="1500" dirty="0">
                <a:latin typeface="Segoe UI Light" panose="020B0502040204020203" pitchFamily="34" charset="0"/>
                <a:ea typeface="Times New Roman" panose="02020603050405020304" pitchFamily="18" charset="0"/>
                <a:cs typeface="Segoe UI Light" panose="020B0502040204020203" pitchFamily="34" charset="0"/>
              </a:rPr>
              <a:t>RO CS un RO AD atzīšanu veic bez maksas.</a:t>
            </a:r>
            <a:endParaRPr lang="lv-LV" sz="1500" dirty="0">
              <a:effectLst/>
              <a:latin typeface="Segoe UI Light" panose="020B0502040204020203" pitchFamily="34" charset="0"/>
              <a:ea typeface="Times New Roman" panose="02020603050405020304" pitchFamily="18" charset="0"/>
              <a:cs typeface="Segoe UI Light" panose="020B0502040204020203" pitchFamily="34" charset="0"/>
            </a:endParaRPr>
          </a:p>
        </p:txBody>
      </p:sp>
      <p:pic>
        <p:nvPicPr>
          <p:cNvPr id="4" name="Picture 3">
            <a:extLst>
              <a:ext uri="{FF2B5EF4-FFF2-40B4-BE49-F238E27FC236}">
                <a16:creationId xmlns:a16="http://schemas.microsoft.com/office/drawing/2014/main" id="{89D8D0C0-E14C-4C8E-A7EC-2DB15A1AE676}"/>
              </a:ext>
            </a:extLst>
          </p:cNvPr>
          <p:cNvPicPr>
            <a:picLocks noChangeAspect="1"/>
          </p:cNvPicPr>
          <p:nvPr/>
        </p:nvPicPr>
        <p:blipFill>
          <a:blip r:embed="rId2"/>
          <a:stretch>
            <a:fillRect/>
          </a:stretch>
        </p:blipFill>
        <p:spPr>
          <a:xfrm>
            <a:off x="166993" y="1580644"/>
            <a:ext cx="8877670" cy="5206334"/>
          </a:xfrm>
          <a:prstGeom prst="rect">
            <a:avLst/>
          </a:prstGeom>
        </p:spPr>
      </p:pic>
      <p:sp>
        <p:nvSpPr>
          <p:cNvPr id="5" name="Rectangle 4">
            <a:extLst>
              <a:ext uri="{FF2B5EF4-FFF2-40B4-BE49-F238E27FC236}">
                <a16:creationId xmlns:a16="http://schemas.microsoft.com/office/drawing/2014/main" id="{F998B6B1-6414-4547-9BA3-9E3940C6491A}"/>
              </a:ext>
            </a:extLst>
          </p:cNvPr>
          <p:cNvSpPr/>
          <p:nvPr/>
        </p:nvSpPr>
        <p:spPr>
          <a:xfrm>
            <a:off x="3568822" y="4183811"/>
            <a:ext cx="807869" cy="1775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000" dirty="0"/>
              <a:t>Tikai RO CS</a:t>
            </a:r>
          </a:p>
        </p:txBody>
      </p:sp>
      <p:cxnSp>
        <p:nvCxnSpPr>
          <p:cNvPr id="7" name="Straight Connector 6">
            <a:extLst>
              <a:ext uri="{FF2B5EF4-FFF2-40B4-BE49-F238E27FC236}">
                <a16:creationId xmlns:a16="http://schemas.microsoft.com/office/drawing/2014/main" id="{6E0B9CCF-303E-478C-8A84-2E37D54008A4}"/>
              </a:ext>
            </a:extLst>
          </p:cNvPr>
          <p:cNvCxnSpPr/>
          <p:nvPr/>
        </p:nvCxnSpPr>
        <p:spPr>
          <a:xfrm>
            <a:off x="7572652" y="6338656"/>
            <a:ext cx="7013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E57D1FAB-6BB1-4876-AF55-92743D3E8319}"/>
                  </a:ext>
                </a:extLst>
              </p:cNvPr>
              <p:cNvGraphicFramePr>
                <a:graphicFrameLocks noChangeAspect="1"/>
              </p:cNvGraphicFramePr>
              <p:nvPr>
                <p:extLst>
                  <p:ext uri="{D42A27DB-BD31-4B8C-83A1-F6EECF244321}">
                    <p14:modId xmlns:p14="http://schemas.microsoft.com/office/powerpoint/2010/main" val="3907330001"/>
                  </p:ext>
                </p:extLst>
              </p:nvPr>
            </p:nvGraphicFramePr>
            <p:xfrm>
              <a:off x="3568822" y="4900474"/>
              <a:ext cx="1003178" cy="518313"/>
            </p:xfrm>
            <a:graphic>
              <a:graphicData uri="http://schemas.microsoft.com/office/powerpoint/2016/slidezoom">
                <pslz:sldZm>
                  <pslz:sldZmObj sldId="555" cId="4049978802">
                    <pslz:zmPr id="{63A6F0FF-61E7-4D4D-AAC9-F0AE0CE79B86}"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003178" cy="518313"/>
                        </a:xfrm>
                        <a:prstGeom prst="rect">
                          <a:avLst/>
                        </a:prstGeom>
                        <a:ln w="3175">
                          <a:noFill/>
                        </a:ln>
                      </p166:spPr>
                    </pslz:zmPr>
                  </pslz:sldZmObj>
                </pslz:sldZm>
              </a:graphicData>
            </a:graphic>
          </p:graphicFrame>
        </mc:Choice>
        <mc:Fallback xmlns="">
          <p:pic>
            <p:nvPicPr>
              <p:cNvPr id="9" name="Slide Zoom 8">
                <a:hlinkClick r:id="rId4" action="ppaction://hlinksldjump"/>
                <a:extLst>
                  <a:ext uri="{FF2B5EF4-FFF2-40B4-BE49-F238E27FC236}">
                    <a16:creationId xmlns:a16="http://schemas.microsoft.com/office/drawing/2014/main" id="{E57D1FAB-6BB1-4876-AF55-92743D3E8319}"/>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3568822" y="4900474"/>
                <a:ext cx="1003178" cy="51831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E30287F4-12A9-427A-98EF-B28387524CAF}"/>
                  </a:ext>
                </a:extLst>
              </p:cNvPr>
              <p:cNvGraphicFramePr>
                <a:graphicFrameLocks noChangeAspect="1"/>
              </p:cNvGraphicFramePr>
              <p:nvPr>
                <p:extLst>
                  <p:ext uri="{D42A27DB-BD31-4B8C-83A1-F6EECF244321}">
                    <p14:modId xmlns:p14="http://schemas.microsoft.com/office/powerpoint/2010/main" val="320395917"/>
                  </p:ext>
                </p:extLst>
              </p:nvPr>
            </p:nvGraphicFramePr>
            <p:xfrm>
              <a:off x="2549439" y="3062887"/>
              <a:ext cx="1090406" cy="581814"/>
            </p:xfrm>
            <a:graphic>
              <a:graphicData uri="http://schemas.microsoft.com/office/powerpoint/2016/slidezoom">
                <pslz:sldZm>
                  <pslz:sldZmObj sldId="555" cId="4049978802">
                    <pslz:zmPr id="{39CB5D3B-E685-4B09-AAE8-AEE5A381EFD5}"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090406" cy="581814"/>
                        </a:xfrm>
                        <a:prstGeom prst="rect">
                          <a:avLst/>
                        </a:prstGeom>
                        <a:ln w="3175">
                          <a:noFill/>
                        </a:ln>
                      </p166:spPr>
                    </pslz:zmPr>
                  </pslz:sldZmObj>
                </pslz:sldZm>
              </a:graphicData>
            </a:graphic>
          </p:graphicFrame>
        </mc:Choice>
        <mc:Fallback xmlns="">
          <p:pic>
            <p:nvPicPr>
              <p:cNvPr id="11" name="Slide Zoom 10">
                <a:hlinkClick r:id="rId4" action="ppaction://hlinksldjump"/>
                <a:extLst>
                  <a:ext uri="{FF2B5EF4-FFF2-40B4-BE49-F238E27FC236}">
                    <a16:creationId xmlns:a16="http://schemas.microsoft.com/office/drawing/2014/main" id="{E30287F4-12A9-427A-98EF-B28387524CAF}"/>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2549439" y="3062887"/>
                <a:ext cx="1090406" cy="581814"/>
              </a:xfrm>
              <a:prstGeom prst="rect">
                <a:avLst/>
              </a:prstGeom>
              <a:ln w="3175">
                <a:noFill/>
              </a:ln>
            </p:spPr>
          </p:pic>
        </mc:Fallback>
      </mc:AlternateContent>
    </p:spTree>
    <p:extLst>
      <p:ext uri="{BB962C8B-B14F-4D97-AF65-F5344CB8AC3E}">
        <p14:creationId xmlns:p14="http://schemas.microsoft.com/office/powerpoint/2010/main" val="3609914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FDF77-995A-4B49-B32F-252F68EA17AF}"/>
              </a:ext>
            </a:extLst>
          </p:cNvPr>
          <p:cNvSpPr/>
          <p:nvPr/>
        </p:nvSpPr>
        <p:spPr>
          <a:xfrm>
            <a:off x="135922" y="0"/>
            <a:ext cx="4551488"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Atzīšanas kritēriji</a:t>
            </a:r>
          </a:p>
        </p:txBody>
      </p:sp>
      <p:pic>
        <p:nvPicPr>
          <p:cNvPr id="3" name="Picture 2">
            <a:extLst>
              <a:ext uri="{FF2B5EF4-FFF2-40B4-BE49-F238E27FC236}">
                <a16:creationId xmlns:a16="http://schemas.microsoft.com/office/drawing/2014/main" id="{0723F7E0-C1ED-4CE2-B439-BFAAD43C97C3}"/>
              </a:ext>
            </a:extLst>
          </p:cNvPr>
          <p:cNvPicPr>
            <a:picLocks noChangeAspect="1"/>
          </p:cNvPicPr>
          <p:nvPr/>
        </p:nvPicPr>
        <p:blipFill>
          <a:blip r:embed="rId2"/>
          <a:stretch>
            <a:fillRect/>
          </a:stretch>
        </p:blipFill>
        <p:spPr>
          <a:xfrm>
            <a:off x="0" y="523220"/>
            <a:ext cx="9144000" cy="6096000"/>
          </a:xfrm>
          <a:prstGeom prst="rect">
            <a:avLst/>
          </a:prstGeom>
        </p:spPr>
      </p:pic>
    </p:spTree>
    <p:extLst>
      <p:ext uri="{BB962C8B-B14F-4D97-AF65-F5344CB8AC3E}">
        <p14:creationId xmlns:p14="http://schemas.microsoft.com/office/powerpoint/2010/main" val="4049978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6692A2-ED1B-4027-8160-D81460ED46E5}"/>
              </a:ext>
            </a:extLst>
          </p:cNvPr>
          <p:cNvSpPr/>
          <p:nvPr/>
        </p:nvSpPr>
        <p:spPr>
          <a:xfrm>
            <a:off x="118168" y="142042"/>
            <a:ext cx="4551488"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Lemjamie jautājumi</a:t>
            </a:r>
          </a:p>
        </p:txBody>
      </p:sp>
      <p:sp>
        <p:nvSpPr>
          <p:cNvPr id="3" name="Rectangle 2">
            <a:extLst>
              <a:ext uri="{FF2B5EF4-FFF2-40B4-BE49-F238E27FC236}">
                <a16:creationId xmlns:a16="http://schemas.microsoft.com/office/drawing/2014/main" id="{27560F3A-3EC4-40AA-8D21-C6DC3044C50E}"/>
              </a:ext>
            </a:extLst>
          </p:cNvPr>
          <p:cNvSpPr/>
          <p:nvPr/>
        </p:nvSpPr>
        <p:spPr>
          <a:xfrm>
            <a:off x="488271" y="689788"/>
            <a:ext cx="8371644" cy="5863144"/>
          </a:xfrm>
          <a:prstGeom prst="rect">
            <a:avLst/>
          </a:prstGeom>
        </p:spPr>
        <p:txBody>
          <a:bodyPr wrap="square">
            <a:spAutoFit/>
          </a:bodyPr>
          <a:lstStyle/>
          <a:p>
            <a:pPr marL="285750" indent="-285750" algn="just">
              <a:buFont typeface="+mj-lt"/>
              <a:buAutoNum type="arabicPeriod"/>
            </a:pPr>
            <a:r>
              <a:rPr lang="lv-LV" sz="2500" dirty="0">
                <a:latin typeface="Segoe UI Light" panose="020B0502040204020203" pitchFamily="34" charset="0"/>
                <a:ea typeface="Times New Roman" panose="02020603050405020304" pitchFamily="18" charset="0"/>
                <a:cs typeface="Segoe UI Light" panose="020B0502040204020203" pitchFamily="34" charset="0"/>
              </a:rPr>
              <a:t>Vai piekrītat ZM piedāvājumam attiecībā </a:t>
            </a:r>
            <a:r>
              <a:rPr lang="lv-LV" sz="2500" b="1" dirty="0">
                <a:latin typeface="Segoe UI Light" panose="020B0502040204020203" pitchFamily="34" charset="0"/>
                <a:ea typeface="Times New Roman" panose="02020603050405020304" pitchFamily="18" charset="0"/>
                <a:cs typeface="Segoe UI Light" panose="020B0502040204020203" pitchFamily="34" charset="0"/>
              </a:rPr>
              <a:t>uz citiem sektoriem</a:t>
            </a:r>
            <a:r>
              <a:rPr lang="lv-LV" sz="2500" dirty="0">
                <a:latin typeface="Segoe UI Light" panose="020B0502040204020203" pitchFamily="34" charset="0"/>
                <a:ea typeface="Times New Roman" panose="02020603050405020304" pitchFamily="18" charset="0"/>
                <a:cs typeface="Segoe UI Light" panose="020B0502040204020203" pitchFamily="34" charset="0"/>
              </a:rPr>
              <a:t>, kuros paredzēt atbalstu atzītām RO?</a:t>
            </a:r>
          </a:p>
          <a:p>
            <a:pPr marL="800100" lvl="1" indent="-342900" algn="just">
              <a:buFont typeface="Arial" panose="020B0604020202020204" pitchFamily="34" charset="0"/>
              <a:buChar char="•"/>
            </a:pPr>
            <a:r>
              <a:rPr lang="lv-LV" sz="2500" dirty="0">
                <a:latin typeface="Segoe UI Light" panose="020B0502040204020203" pitchFamily="34" charset="0"/>
                <a:ea typeface="Times New Roman" panose="02020603050405020304" pitchFamily="18" charset="0"/>
                <a:cs typeface="Segoe UI Light" panose="020B0502040204020203" pitchFamily="34" charset="0"/>
              </a:rPr>
              <a:t>Ja nē, kādi ir Jūsu argumenti un priekšlikumi?</a:t>
            </a:r>
          </a:p>
          <a:p>
            <a:pPr lvl="1" algn="just"/>
            <a:endParaRPr lang="lv-LV" sz="2500" dirty="0">
              <a:latin typeface="Segoe UI Light" panose="020B0502040204020203" pitchFamily="34" charset="0"/>
              <a:ea typeface="Times New Roman" panose="02020603050405020304" pitchFamily="18" charset="0"/>
              <a:cs typeface="Segoe UI Light" panose="020B0502040204020203" pitchFamily="34" charset="0"/>
            </a:endParaRPr>
          </a:p>
          <a:p>
            <a:pPr marL="285750" indent="-285750" algn="just">
              <a:buFont typeface="+mj-lt"/>
              <a:buAutoNum type="arabicPeriod"/>
            </a:pPr>
            <a:r>
              <a:rPr lang="lv-LV" sz="2500" b="1" dirty="0">
                <a:latin typeface="Segoe UI Light" panose="020B0502040204020203" pitchFamily="34" charset="0"/>
                <a:ea typeface="Times New Roman" panose="02020603050405020304" pitchFamily="18" charset="0"/>
                <a:cs typeface="Segoe UI Light" panose="020B0502040204020203" pitchFamily="34" charset="0"/>
              </a:rPr>
              <a:t>IMA</a:t>
            </a:r>
            <a:r>
              <a:rPr lang="lv-LV" sz="2500" dirty="0">
                <a:latin typeface="Segoe UI Light" panose="020B0502040204020203" pitchFamily="34" charset="0"/>
                <a:ea typeface="Times New Roman" panose="02020603050405020304" pitchFamily="18" charset="0"/>
                <a:cs typeface="Segoe UI Light" panose="020B0502040204020203" pitchFamily="34" charset="0"/>
              </a:rPr>
              <a:t> – vai atbalstiet ZM piedāvājumu noteikt attiecināmās izmaksas ne vairāk kā 3 milj. </a:t>
            </a:r>
            <a:r>
              <a:rPr lang="lv-LV" sz="2500" dirty="0">
                <a:latin typeface="Segoe UI Light" panose="020B0502040204020203" pitchFamily="34" charset="0"/>
                <a:cs typeface="Segoe UI Light" panose="020B0502040204020203" pitchFamily="34" charset="0"/>
              </a:rPr>
              <a:t>€ vienam atbalsta pretendentam?</a:t>
            </a:r>
          </a:p>
          <a:p>
            <a:pPr marL="800100" lvl="1" indent="-342900" algn="just">
              <a:buFont typeface="Arial" panose="020B0604020202020204" pitchFamily="34" charset="0"/>
              <a:buChar char="•"/>
            </a:pPr>
            <a:r>
              <a:rPr lang="lv-LV" sz="2500" dirty="0">
                <a:latin typeface="Segoe UI Light" panose="020B0502040204020203" pitchFamily="34" charset="0"/>
                <a:cs typeface="Segoe UI Light" panose="020B0502040204020203" pitchFamily="34" charset="0"/>
              </a:rPr>
              <a:t>Ja nē, kādi ir Jūsu argumenti un priekšlikumi?</a:t>
            </a:r>
          </a:p>
          <a:p>
            <a:pPr marL="800100" lvl="1" indent="-342900" algn="just">
              <a:buFont typeface="Arial" panose="020B0604020202020204" pitchFamily="34" charset="0"/>
              <a:buChar char="•"/>
            </a:pPr>
            <a:endParaRPr lang="lv-LV" sz="2500" dirty="0">
              <a:latin typeface="Segoe UI Light" panose="020B0502040204020203" pitchFamily="34" charset="0"/>
              <a:cs typeface="Segoe UI Light" panose="020B0502040204020203" pitchFamily="34" charset="0"/>
            </a:endParaRPr>
          </a:p>
          <a:p>
            <a:pPr marL="457200" indent="-457200" algn="just">
              <a:buFont typeface="+mj-lt"/>
              <a:buAutoNum type="arabicPeriod"/>
            </a:pPr>
            <a:r>
              <a:rPr lang="lv-LV" sz="2500" dirty="0">
                <a:latin typeface="Segoe UI Light" panose="020B0502040204020203" pitchFamily="34" charset="0"/>
                <a:cs typeface="Segoe UI Light" panose="020B0502040204020203" pitchFamily="34" charset="0"/>
              </a:rPr>
              <a:t>Vai piekrītat, ka, saņemot Izveides atbalstu, kooperatīvu apvienībām tiek izvirzīts kritērijs - uz perioda beigām vismaz pieciem to biedriem (citām KS) katram caur apvienību </a:t>
            </a:r>
            <a:r>
              <a:rPr lang="lv-LV" sz="2500" b="1" dirty="0">
                <a:latin typeface="Segoe UI Light" panose="020B0502040204020203" pitchFamily="34" charset="0"/>
                <a:cs typeface="Segoe UI Light" panose="020B0502040204020203" pitchFamily="34" charset="0"/>
              </a:rPr>
              <a:t>realizēt vismaz 75% produkcijas?</a:t>
            </a:r>
            <a:endParaRPr lang="lv-LV" sz="2500" dirty="0">
              <a:latin typeface="Segoe UI Light" panose="020B0502040204020203" pitchFamily="34" charset="0"/>
              <a:cs typeface="Segoe UI Light" panose="020B0502040204020203" pitchFamily="34" charset="0"/>
            </a:endParaRPr>
          </a:p>
          <a:p>
            <a:pPr marL="914400" lvl="1" indent="-457200" algn="just">
              <a:buFont typeface="Arial" panose="020B0604020202020204" pitchFamily="34" charset="0"/>
              <a:buChar char="•"/>
            </a:pPr>
            <a:r>
              <a:rPr lang="lv-LV" sz="2500" dirty="0">
                <a:latin typeface="Segoe UI Light" panose="020B0502040204020203" pitchFamily="34" charset="0"/>
                <a:cs typeface="Segoe UI Light" panose="020B0502040204020203" pitchFamily="34" charset="0"/>
              </a:rPr>
              <a:t>Ja nē, kādi ir Jūsu argumenti un priekšlikumi?</a:t>
            </a:r>
          </a:p>
          <a:p>
            <a:pPr algn="just"/>
            <a:endParaRPr lang="lv-LV" sz="25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199014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A61FE5-6F15-487D-A15D-A3C2995A1985}"/>
              </a:ext>
            </a:extLst>
          </p:cNvPr>
          <p:cNvSpPr/>
          <p:nvPr/>
        </p:nvSpPr>
        <p:spPr>
          <a:xfrm>
            <a:off x="127045" y="115409"/>
            <a:ext cx="4551488"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Dokumenti</a:t>
            </a:r>
          </a:p>
        </p:txBody>
      </p:sp>
      <p:sp>
        <p:nvSpPr>
          <p:cNvPr id="3" name="Rectangle 2">
            <a:extLst>
              <a:ext uri="{FF2B5EF4-FFF2-40B4-BE49-F238E27FC236}">
                <a16:creationId xmlns:a16="http://schemas.microsoft.com/office/drawing/2014/main" id="{3860E7DE-6C0B-4AFC-B6BA-7BD40705A70D}"/>
              </a:ext>
            </a:extLst>
          </p:cNvPr>
          <p:cNvSpPr/>
          <p:nvPr/>
        </p:nvSpPr>
        <p:spPr>
          <a:xfrm>
            <a:off x="306279" y="811786"/>
            <a:ext cx="8606902" cy="5262979"/>
          </a:xfrm>
          <a:prstGeom prst="rect">
            <a:avLst/>
          </a:prstGeom>
        </p:spPr>
        <p:txBody>
          <a:bodyPr wrap="square">
            <a:spAutoFit/>
          </a:bodyPr>
          <a:lstStyle/>
          <a:p>
            <a:pPr marL="285750" indent="-285750" algn="just">
              <a:buFont typeface="+mj-lt"/>
              <a:buAutoNum type="arabicPeriod"/>
            </a:pPr>
            <a:r>
              <a:rPr lang="lv-LV" sz="2400" dirty="0">
                <a:latin typeface="Segoe UI Light" panose="020B0502040204020203" pitchFamily="34" charset="0"/>
                <a:ea typeface="Times New Roman" panose="02020603050405020304" pitchFamily="18" charset="0"/>
                <a:cs typeface="Segoe UI Light" panose="020B0502040204020203" pitchFamily="34" charset="0"/>
              </a:rPr>
              <a:t>Eiropas Komisijas ieteikums par Latvijas KLP Stratēģisko plānu: </a:t>
            </a:r>
            <a:r>
              <a:rPr lang="lv-LV" sz="2400" i="1" dirty="0">
                <a:latin typeface="Segoe UI Light" panose="020B0502040204020203" pitchFamily="34" charset="0"/>
                <a:ea typeface="Times New Roman" panose="02020603050405020304" pitchFamily="18" charset="0"/>
                <a:cs typeface="Segoe UI Light" panose="020B0502040204020203" pitchFamily="34" charset="0"/>
                <a:hlinkClick r:id="rId2"/>
              </a:rPr>
              <a:t>https://eur-lex.europa.eu/legal-content/LV/TXT/PDF/?uri=CELEX:52020SC0386&amp;from=EN</a:t>
            </a:r>
            <a:endParaRPr lang="lv-LV" sz="2400" i="1" dirty="0">
              <a:latin typeface="Segoe UI Light" panose="020B0502040204020203" pitchFamily="34" charset="0"/>
              <a:ea typeface="Times New Roman" panose="02020603050405020304" pitchFamily="18" charset="0"/>
              <a:cs typeface="Segoe UI Light" panose="020B0502040204020203" pitchFamily="34" charset="0"/>
            </a:endParaRPr>
          </a:p>
          <a:p>
            <a:pPr marL="285750" indent="-285750" algn="just">
              <a:buFont typeface="+mj-lt"/>
              <a:buAutoNum type="arabicPeriod"/>
            </a:pPr>
            <a:endParaRPr lang="lv-LV" sz="2400" dirty="0">
              <a:latin typeface="Segoe UI Light" panose="020B0502040204020203" pitchFamily="34" charset="0"/>
              <a:ea typeface="Times New Roman" panose="02020603050405020304" pitchFamily="18" charset="0"/>
              <a:cs typeface="Segoe UI Light" panose="020B0502040204020203" pitchFamily="34" charset="0"/>
            </a:endParaRPr>
          </a:p>
          <a:p>
            <a:pPr marL="285750" indent="-285750" algn="just">
              <a:buFont typeface="+mj-lt"/>
              <a:buAutoNum type="arabicPeriod"/>
            </a:pPr>
            <a:r>
              <a:rPr lang="lv-LV" sz="2400" dirty="0">
                <a:latin typeface="Segoe UI Light" panose="020B0502040204020203" pitchFamily="34" charset="0"/>
                <a:ea typeface="Times New Roman" panose="02020603050405020304" pitchFamily="18" charset="0"/>
                <a:cs typeface="Segoe UI Light" panose="020B0502040204020203" pitchFamily="34" charset="0"/>
              </a:rPr>
              <a:t>Situācijas analīze KLP Stratēģiskā plāna sagatavošanai – 3.specifiskais mērķis: </a:t>
            </a:r>
            <a:r>
              <a:rPr lang="lv-LV" sz="2400" i="1" dirty="0">
                <a:latin typeface="Segoe UI Light" panose="020B0502040204020203" pitchFamily="34" charset="0"/>
                <a:ea typeface="Times New Roman" panose="02020603050405020304" pitchFamily="18" charset="0"/>
                <a:cs typeface="Segoe UI Light" panose="020B0502040204020203" pitchFamily="34" charset="0"/>
                <a:hlinkClick r:id="rId3"/>
              </a:rPr>
              <a:t>https://www.zm.gov.lv/public/ck/files/SM_3_vertibas_kedes.pdf</a:t>
            </a:r>
            <a:endParaRPr lang="lv-LV" sz="2400" i="1" dirty="0">
              <a:latin typeface="Segoe UI Light" panose="020B0502040204020203" pitchFamily="34" charset="0"/>
              <a:ea typeface="Times New Roman" panose="02020603050405020304" pitchFamily="18" charset="0"/>
              <a:cs typeface="Segoe UI Light" panose="020B0502040204020203" pitchFamily="34" charset="0"/>
            </a:endParaRPr>
          </a:p>
          <a:p>
            <a:pPr marL="285750" indent="-285750" algn="just">
              <a:buFont typeface="+mj-lt"/>
              <a:buAutoNum type="arabicPeriod"/>
            </a:pPr>
            <a:endParaRPr lang="lv-LV" sz="2400" dirty="0">
              <a:latin typeface="Segoe UI Light" panose="020B0502040204020203" pitchFamily="34" charset="0"/>
              <a:ea typeface="Times New Roman" panose="02020603050405020304" pitchFamily="18" charset="0"/>
              <a:cs typeface="Segoe UI Light" panose="020B0502040204020203" pitchFamily="34" charset="0"/>
            </a:endParaRPr>
          </a:p>
          <a:p>
            <a:pPr marL="285750" indent="-285750" algn="just">
              <a:buFont typeface="+mj-lt"/>
              <a:buAutoNum type="arabicPeriod"/>
            </a:pPr>
            <a:r>
              <a:rPr lang="lv-LV" sz="2400" dirty="0">
                <a:latin typeface="Segoe UI Light" panose="020B0502040204020203" pitchFamily="34" charset="0"/>
                <a:ea typeface="Times New Roman" panose="02020603050405020304" pitchFamily="18" charset="0"/>
                <a:cs typeface="Segoe UI Light" panose="020B0502040204020203" pitchFamily="34" charset="0"/>
              </a:rPr>
              <a:t>Regula 1308/2013: </a:t>
            </a:r>
            <a:r>
              <a:rPr lang="lv-LV" sz="2400" i="1" dirty="0">
                <a:latin typeface="Segoe UI Light" panose="020B0502040204020203" pitchFamily="34" charset="0"/>
                <a:ea typeface="Times New Roman" panose="02020603050405020304" pitchFamily="18" charset="0"/>
                <a:cs typeface="Segoe UI Light" panose="020B0502040204020203" pitchFamily="34" charset="0"/>
                <a:hlinkClick r:id="rId4"/>
              </a:rPr>
              <a:t>https://eur-lex.europa.eu/legal-content/LV/TXT/PDF/?uri=CELEX:02013R1308-20201229&amp;qid=1618567946872&amp;from=LV</a:t>
            </a:r>
            <a:endParaRPr lang="lv-LV" sz="2400" i="1" dirty="0">
              <a:latin typeface="Segoe UI Light" panose="020B0502040204020203" pitchFamily="34" charset="0"/>
              <a:ea typeface="Times New Roman" panose="02020603050405020304" pitchFamily="18" charset="0"/>
              <a:cs typeface="Segoe UI Light" panose="020B0502040204020203" pitchFamily="34" charset="0"/>
            </a:endParaRPr>
          </a:p>
          <a:p>
            <a:pPr algn="just"/>
            <a:endParaRPr lang="lv-LV" sz="2400" i="1" dirty="0">
              <a:latin typeface="Segoe UI Light" panose="020B0502040204020203" pitchFamily="34" charset="0"/>
              <a:ea typeface="Times New Roman" panose="02020603050405020304" pitchFamily="18" charset="0"/>
              <a:cs typeface="Segoe UI Light" panose="020B0502040204020203" pitchFamily="34" charset="0"/>
            </a:endParaRPr>
          </a:p>
          <a:p>
            <a:pPr algn="just"/>
            <a:r>
              <a:rPr lang="lv-LV" sz="2400" i="1" dirty="0">
                <a:latin typeface="Segoe UI Light" panose="020B0502040204020203" pitchFamily="34" charset="0"/>
                <a:ea typeface="Times New Roman" panose="02020603050405020304" pitchFamily="18" charset="0"/>
                <a:cs typeface="Segoe UI Light" panose="020B0502040204020203" pitchFamily="34" charset="0"/>
              </a:rPr>
              <a:t>4.Kombinētā nomenklatūra 2021: </a:t>
            </a:r>
            <a:r>
              <a:rPr lang="lv-LV" sz="2400" i="1" dirty="0">
                <a:latin typeface="Segoe UI Light" panose="020B0502040204020203" pitchFamily="34" charset="0"/>
                <a:ea typeface="Times New Roman" panose="02020603050405020304" pitchFamily="18" charset="0"/>
                <a:cs typeface="Segoe UI Light" panose="020B0502040204020203" pitchFamily="34" charset="0"/>
                <a:hlinkClick r:id="rId5"/>
              </a:rPr>
              <a:t>https://e.csb.gov.lv/HelpDesk/UI/Page.aspx?pid=452</a:t>
            </a:r>
            <a:endParaRPr lang="lv-LV" sz="2400" i="1" dirty="0">
              <a:latin typeface="Segoe UI Light" panose="020B0502040204020203" pitchFamily="34" charset="0"/>
              <a:ea typeface="Times New Roman" panose="02020603050405020304" pitchFamily="18" charset="0"/>
              <a:cs typeface="Segoe UI Light" panose="020B0502040204020203" pitchFamily="34" charset="0"/>
            </a:endParaRPr>
          </a:p>
        </p:txBody>
      </p:sp>
    </p:spTree>
    <p:extLst>
      <p:ext uri="{BB962C8B-B14F-4D97-AF65-F5344CB8AC3E}">
        <p14:creationId xmlns:p14="http://schemas.microsoft.com/office/powerpoint/2010/main" val="3219524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883F-5656-45D0-A5D0-AFEDE7A73D03}"/>
              </a:ext>
            </a:extLst>
          </p:cNvPr>
          <p:cNvSpPr txBox="1">
            <a:spLocks/>
          </p:cNvSpPr>
          <p:nvPr/>
        </p:nvSpPr>
        <p:spPr>
          <a:xfrm>
            <a:off x="597023" y="1526960"/>
            <a:ext cx="7772400" cy="22194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ltLang="en-US" sz="3600" b="1" dirty="0">
                <a:solidFill>
                  <a:schemeClr val="accent4">
                    <a:lumMod val="50000"/>
                  </a:schemeClr>
                </a:solidFill>
                <a:latin typeface="Segoe UI Light" panose="020B0502040204020203" pitchFamily="34" charset="0"/>
                <a:cs typeface="Segoe UI Light" panose="020B0502040204020203" pitchFamily="34" charset="0"/>
              </a:rPr>
              <a:t>Paldies par uzmanību!</a:t>
            </a:r>
          </a:p>
          <a:p>
            <a:pPr algn="ctr"/>
            <a:endParaRPr lang="lv-LV" altLang="en-US" sz="3600" b="1" dirty="0">
              <a:solidFill>
                <a:schemeClr val="accent4">
                  <a:lumMod val="50000"/>
                </a:schemeClr>
              </a:solidFill>
              <a:latin typeface="Segoe UI Light" panose="020B0502040204020203" pitchFamily="34" charset="0"/>
              <a:cs typeface="Segoe UI Light" panose="020B0502040204020203" pitchFamily="34" charset="0"/>
            </a:endParaRPr>
          </a:p>
          <a:p>
            <a:pPr algn="ctr"/>
            <a:r>
              <a:rPr lang="lv-LV" altLang="en-US" sz="3600" b="1" dirty="0">
                <a:solidFill>
                  <a:schemeClr val="accent4">
                    <a:lumMod val="50000"/>
                  </a:schemeClr>
                </a:solidFill>
                <a:latin typeface="Segoe UI Light" panose="020B0502040204020203" pitchFamily="34" charset="0"/>
                <a:cs typeface="Segoe UI Light" panose="020B0502040204020203" pitchFamily="34" charset="0"/>
              </a:rPr>
              <a:t>Būsim ļoti priecīgi par Jūsu jautājumiem un ierosinājumiem!</a:t>
            </a:r>
            <a:endParaRPr lang="en-GB" altLang="en-US" sz="3600" b="1" dirty="0">
              <a:solidFill>
                <a:schemeClr val="accent4">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6434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7F2645-B787-4D34-AB69-4E88861A5418}"/>
              </a:ext>
            </a:extLst>
          </p:cNvPr>
          <p:cNvSpPr txBox="1">
            <a:spLocks/>
          </p:cNvSpPr>
          <p:nvPr/>
        </p:nvSpPr>
        <p:spPr>
          <a:xfrm>
            <a:off x="177554" y="122377"/>
            <a:ext cx="8824892" cy="55232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SVID</a:t>
            </a:r>
          </a:p>
        </p:txBody>
      </p:sp>
      <p:sp>
        <p:nvSpPr>
          <p:cNvPr id="18" name="TextBox 17">
            <a:extLst>
              <a:ext uri="{FF2B5EF4-FFF2-40B4-BE49-F238E27FC236}">
                <a16:creationId xmlns:a16="http://schemas.microsoft.com/office/drawing/2014/main" id="{C26E9736-F076-4763-BC84-F0E281AA4B0E}"/>
              </a:ext>
            </a:extLst>
          </p:cNvPr>
          <p:cNvSpPr txBox="1"/>
          <p:nvPr/>
        </p:nvSpPr>
        <p:spPr>
          <a:xfrm>
            <a:off x="101029" y="659715"/>
            <a:ext cx="4412424" cy="2677656"/>
          </a:xfrm>
          <a:prstGeom prst="rect">
            <a:avLst/>
          </a:prstGeom>
          <a:noFill/>
        </p:spPr>
        <p:txBody>
          <a:bodyPr wrap="square" rtlCol="0">
            <a:spAutoFit/>
          </a:bodyPr>
          <a:lstStyle/>
          <a:p>
            <a:pPr marL="171450" indent="-1714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lauksaimnieku </a:t>
            </a:r>
            <a:r>
              <a:rPr lang="lv-LV" sz="1400" b="1" dirty="0">
                <a:latin typeface="Segoe UI Light" panose="020B0502040204020203" pitchFamily="34" charset="0"/>
                <a:cs typeface="Segoe UI Light" panose="020B0502040204020203" pitchFamily="34" charset="0"/>
              </a:rPr>
              <a:t>izteikta kooperēšanās </a:t>
            </a:r>
            <a:r>
              <a:rPr lang="lv-LV" sz="1400" dirty="0">
                <a:latin typeface="Segoe UI Light" panose="020B0502040204020203" pitchFamily="34" charset="0"/>
                <a:cs typeface="Segoe UI Light" panose="020B0502040204020203" pitchFamily="34" charset="0"/>
              </a:rPr>
              <a:t>laukkopības, augļu un dārzeņu, un mežsaimniecības nozarēs,</a:t>
            </a:r>
            <a:r>
              <a:rPr lang="lv-LV" sz="1400" dirty="0">
                <a:latin typeface="Segoe UI Light" panose="020B0502040204020203" pitchFamily="34" charset="0"/>
                <a:ea typeface="Calibri" panose="020F0502020204030204" pitchFamily="34" charset="0"/>
                <a:cs typeface="Segoe UI Light" panose="020B0502040204020203" pitchFamily="34" charset="0"/>
              </a:rPr>
              <a:t> </a:t>
            </a:r>
            <a:r>
              <a:rPr lang="lv-LV" sz="1400" b="1" dirty="0">
                <a:latin typeface="Segoe UI Light" panose="020B0502040204020203" pitchFamily="34" charset="0"/>
                <a:ea typeface="Calibri" panose="020F0502020204030204" pitchFamily="34" charset="0"/>
                <a:cs typeface="Segoe UI Light" panose="020B0502040204020203" pitchFamily="34" charset="0"/>
              </a:rPr>
              <a:t>palielinoties to konkurētspējai</a:t>
            </a:r>
            <a:r>
              <a:rPr lang="lv-LV" sz="1400" dirty="0">
                <a:latin typeface="Segoe UI Light" panose="020B0502040204020203" pitchFamily="34" charset="0"/>
                <a:ea typeface="Calibri" panose="020F0502020204030204" pitchFamily="34" charset="0"/>
                <a:cs typeface="Segoe UI Light" panose="020B0502040204020203" pitchFamily="34" charset="0"/>
              </a:rPr>
              <a:t>;</a:t>
            </a:r>
          </a:p>
          <a:p>
            <a:pPr marL="171450" indent="-1714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kooperatīvu </a:t>
            </a:r>
            <a:r>
              <a:rPr lang="lv-LV" sz="1400" b="1" dirty="0">
                <a:latin typeface="Segoe UI Light" panose="020B0502040204020203" pitchFamily="34" charset="0"/>
                <a:cs typeface="Segoe UI Light" panose="020B0502040204020203" pitchFamily="34" charset="0"/>
              </a:rPr>
              <a:t>konsolidēšanās</a:t>
            </a:r>
            <a:r>
              <a:rPr lang="lv-LV" sz="1400" dirty="0">
                <a:latin typeface="Segoe UI Light" panose="020B0502040204020203" pitchFamily="34" charset="0"/>
                <a:cs typeface="Segoe UI Light" panose="020B0502040204020203" pitchFamily="34" charset="0"/>
              </a:rPr>
              <a:t> laukkopībā;</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pieaug </a:t>
            </a:r>
            <a:r>
              <a:rPr lang="lv-LV" sz="1400" dirty="0">
                <a:latin typeface="Segoe UI Light" panose="020B0502040204020203" pitchFamily="34" charset="0"/>
                <a:cs typeface="Segoe UI Light" panose="020B0502040204020203" pitchFamily="34" charset="0"/>
              </a:rPr>
              <a:t>kooperācijas loma;</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attīstīta kooperācija </a:t>
            </a:r>
            <a:r>
              <a:rPr lang="lv-LV" sz="1400" dirty="0">
                <a:latin typeface="Segoe UI Light" panose="020B0502040204020203" pitchFamily="34" charset="0"/>
                <a:cs typeface="Segoe UI Light" panose="020B0502040204020203" pitchFamily="34" charset="0"/>
              </a:rPr>
              <a:t>primārās produkcijas savākšanā laukkopības, piena, augļu un dārzeņu nozarēs;</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attīstīta kooperācija </a:t>
            </a:r>
            <a:r>
              <a:rPr lang="lv-LV" sz="1400" dirty="0">
                <a:latin typeface="Segoe UI Light" panose="020B0502040204020203" pitchFamily="34" charset="0"/>
                <a:cs typeface="Segoe UI Light" panose="020B0502040204020203" pitchFamily="34" charset="0"/>
              </a:rPr>
              <a:t>mežsaimniecības nozarē;</a:t>
            </a:r>
          </a:p>
          <a:p>
            <a:pPr marL="171450" indent="-1714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caur kooperatīviem attīstās </a:t>
            </a:r>
            <a:r>
              <a:rPr lang="lv-LV" sz="1400" b="1" dirty="0">
                <a:latin typeface="Segoe UI Light" panose="020B0502040204020203" pitchFamily="34" charset="0"/>
                <a:cs typeface="Segoe UI Light" panose="020B0502040204020203" pitchFamily="34" charset="0"/>
              </a:rPr>
              <a:t>produkcijas pārstrāde</a:t>
            </a:r>
            <a:r>
              <a:rPr lang="lv-LV" sz="1400" dirty="0">
                <a:latin typeface="Segoe UI Light" panose="020B0502040204020203" pitchFamily="34" charset="0"/>
                <a:cs typeface="Segoe UI Light" panose="020B0502040204020203" pitchFamily="34" charset="0"/>
              </a:rPr>
              <a:t>;</a:t>
            </a:r>
          </a:p>
          <a:p>
            <a:pPr marL="171450" indent="-1714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bioloģiskās lauksaimniecības nozare attīstās;</a:t>
            </a:r>
          </a:p>
          <a:p>
            <a:pPr marL="171450" indent="-1714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cūkkopībā sasniegts </a:t>
            </a:r>
            <a:r>
              <a:rPr lang="lv-LV" sz="1400" b="1" dirty="0">
                <a:latin typeface="Segoe UI Light" panose="020B0502040204020203" pitchFamily="34" charset="0"/>
                <a:cs typeface="Segoe UI Light" panose="020B0502040204020203" pitchFamily="34" charset="0"/>
              </a:rPr>
              <a:t>augsts koncentrācijas līmenis</a:t>
            </a:r>
            <a:r>
              <a:rPr lang="lv-LV" sz="1400" dirty="0">
                <a:latin typeface="Segoe UI Light" panose="020B0502040204020203" pitchFamily="34" charset="0"/>
                <a:cs typeface="Segoe UI Light" panose="020B0502040204020203" pitchFamily="34" charset="0"/>
              </a:rPr>
              <a:t>, neveidojot kooperatīvus;</a:t>
            </a:r>
          </a:p>
        </p:txBody>
      </p:sp>
      <p:sp>
        <p:nvSpPr>
          <p:cNvPr id="20" name="TextBox 19">
            <a:extLst>
              <a:ext uri="{FF2B5EF4-FFF2-40B4-BE49-F238E27FC236}">
                <a16:creationId xmlns:a16="http://schemas.microsoft.com/office/drawing/2014/main" id="{02329539-57C1-4EB6-9242-54A096775F58}"/>
              </a:ext>
            </a:extLst>
          </p:cNvPr>
          <p:cNvSpPr txBox="1"/>
          <p:nvPr/>
        </p:nvSpPr>
        <p:spPr>
          <a:xfrm>
            <a:off x="4610541" y="505527"/>
            <a:ext cx="4412424" cy="3323987"/>
          </a:xfrm>
          <a:prstGeom prst="rect">
            <a:avLst/>
          </a:prstGeom>
          <a:noFill/>
        </p:spPr>
        <p:txBody>
          <a:bodyPr wrap="square" rtlCol="0">
            <a:spAutoFit/>
          </a:bodyPr>
          <a:lstStyle/>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jaunu</a:t>
            </a:r>
            <a:r>
              <a:rPr lang="lv-LV" sz="1400" dirty="0">
                <a:latin typeface="Segoe UI Light" panose="020B0502040204020203" pitchFamily="34" charset="0"/>
                <a:cs typeface="Segoe UI Light" panose="020B0502040204020203" pitchFamily="34" charset="0"/>
              </a:rPr>
              <a:t> kooperatīvu </a:t>
            </a:r>
            <a:r>
              <a:rPr lang="lv-LV" sz="1400" b="1" dirty="0">
                <a:latin typeface="Segoe UI Light" panose="020B0502040204020203" pitchFamily="34" charset="0"/>
                <a:cs typeface="Segoe UI Light" panose="020B0502040204020203" pitchFamily="34" charset="0"/>
              </a:rPr>
              <a:t>veidošanās </a:t>
            </a:r>
            <a:r>
              <a:rPr lang="lv-LV" sz="1400" dirty="0">
                <a:latin typeface="Segoe UI Light" panose="020B0502040204020203" pitchFamily="34" charset="0"/>
                <a:cs typeface="Segoe UI Light" panose="020B0502040204020203" pitchFamily="34" charset="0"/>
              </a:rPr>
              <a:t>un esošo kooperatīvu </a:t>
            </a:r>
            <a:r>
              <a:rPr lang="lv-LV" sz="1400" b="1" dirty="0">
                <a:latin typeface="Segoe UI Light" panose="020B0502040204020203" pitchFamily="34" charset="0"/>
                <a:cs typeface="Segoe UI Light" panose="020B0502040204020203" pitchFamily="34" charset="0"/>
              </a:rPr>
              <a:t>konsolidācija</a:t>
            </a:r>
            <a:r>
              <a:rPr lang="lv-LV" sz="1400" dirty="0">
                <a:latin typeface="Segoe UI Light" panose="020B0502040204020203" pitchFamily="34" charset="0"/>
                <a:cs typeface="Segoe UI Light" panose="020B0502040204020203" pitchFamily="34" charset="0"/>
              </a:rPr>
              <a:t>, </a:t>
            </a:r>
            <a:r>
              <a:rPr lang="lv-LV" sz="1400" b="1" dirty="0">
                <a:latin typeface="Segoe UI Light" panose="020B0502040204020203" pitchFamily="34" charset="0"/>
                <a:cs typeface="Segoe UI Light" panose="020B0502040204020203" pitchFamily="34" charset="0"/>
              </a:rPr>
              <a:t>paplašināšanās</a:t>
            </a:r>
            <a:r>
              <a:rPr lang="lv-LV" sz="1400" dirty="0">
                <a:latin typeface="Segoe UI Light" panose="020B0502040204020203" pitchFamily="34" charset="0"/>
                <a:cs typeface="Segoe UI Light" panose="020B0502040204020203" pitchFamily="34" charset="0"/>
              </a:rPr>
              <a:t> vai </a:t>
            </a:r>
            <a:r>
              <a:rPr lang="lv-LV" sz="1400" b="1" dirty="0">
                <a:latin typeface="Segoe UI Light" panose="020B0502040204020203" pitchFamily="34" charset="0"/>
                <a:cs typeface="Segoe UI Light" panose="020B0502040204020203" pitchFamily="34" charset="0"/>
              </a:rPr>
              <a:t>izveidošanas</a:t>
            </a:r>
            <a:r>
              <a:rPr lang="lv-LV" sz="1400" dirty="0">
                <a:latin typeface="Segoe UI Light" panose="020B0502040204020203" pitchFamily="34" charset="0"/>
                <a:cs typeface="Segoe UI Light" panose="020B0502040204020203" pitchFamily="34" charset="0"/>
              </a:rPr>
              <a:t> veicināšana;</a:t>
            </a:r>
          </a:p>
          <a:p>
            <a:pPr marL="285750" indent="-2857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produktu ar </a:t>
            </a:r>
            <a:r>
              <a:rPr lang="lv-LV" sz="1400" b="1" dirty="0">
                <a:latin typeface="Segoe UI Light" panose="020B0502040204020203" pitchFamily="34" charset="0"/>
                <a:cs typeface="Segoe UI Light" panose="020B0502040204020203" pitchFamily="34" charset="0"/>
              </a:rPr>
              <a:t>augstākas pievienotās vērtības ražošanas attīstīšanās</a:t>
            </a:r>
            <a:r>
              <a:rPr lang="lv-LV" sz="1400" dirty="0">
                <a:latin typeface="Segoe UI Light" panose="020B0502040204020203" pitchFamily="34" charset="0"/>
                <a:cs typeface="Segoe UI Light" panose="020B0502040204020203" pitchFamily="34" charset="0"/>
              </a:rPr>
              <a:t>;</a:t>
            </a:r>
          </a:p>
          <a:p>
            <a:pPr marL="285750" indent="-2857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l/s produkcijas ražošanas konkurētspējas palielināšana, īstenojot pasākumus, kas vērsti uz </a:t>
            </a:r>
            <a:r>
              <a:rPr lang="lv-LV" sz="1400" b="1" dirty="0">
                <a:latin typeface="Segoe UI Light" panose="020B0502040204020203" pitchFamily="34" charset="0"/>
                <a:cs typeface="Segoe UI Light" panose="020B0502040204020203" pitchFamily="34" charset="0"/>
              </a:rPr>
              <a:t>vertikālās integrācijas attīstību</a:t>
            </a:r>
            <a:r>
              <a:rPr lang="lv-LV" sz="1400" dirty="0">
                <a:latin typeface="Segoe UI Light" panose="020B0502040204020203" pitchFamily="34" charset="0"/>
                <a:cs typeface="Segoe UI Light" panose="020B0502040204020203" pitchFamily="34" charset="0"/>
              </a:rPr>
              <a:t>;</a:t>
            </a:r>
          </a:p>
          <a:p>
            <a:pPr marL="285750" indent="-2857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alternatīvo mazumtirdzniecības kanālu attīstīšana;</a:t>
            </a:r>
          </a:p>
          <a:p>
            <a:pPr marL="285750" indent="-2857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zaļā publiskā iepirkuma principu lietošanas paplašināšana pārtikas produktu tirgū; </a:t>
            </a:r>
          </a:p>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inovatīvu risinājumu </a:t>
            </a:r>
            <a:r>
              <a:rPr lang="lv-LV" sz="1400" dirty="0">
                <a:latin typeface="Segoe UI Light" panose="020B0502040204020203" pitchFamily="34" charset="0"/>
                <a:cs typeface="Segoe UI Light" panose="020B0502040204020203" pitchFamily="34" charset="0"/>
              </a:rPr>
              <a:t>produktu un procesu radīšana;</a:t>
            </a:r>
          </a:p>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tehniskais atbalsts </a:t>
            </a:r>
            <a:r>
              <a:rPr lang="lv-LV" sz="1400" dirty="0">
                <a:latin typeface="Segoe UI Light" panose="020B0502040204020203" pitchFamily="34" charset="0"/>
                <a:cs typeface="Segoe UI Light" panose="020B0502040204020203" pitchFamily="34" charset="0"/>
              </a:rPr>
              <a:t>kooperatīvu veidošanas stimulēšanai pirmajos kooperatīvu darbības gados;</a:t>
            </a:r>
          </a:p>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sadarbības sekmēšana </a:t>
            </a:r>
            <a:r>
              <a:rPr lang="lv-LV" sz="1400" dirty="0">
                <a:latin typeface="Segoe UI Light" panose="020B0502040204020203" pitchFamily="34" charset="0"/>
                <a:cs typeface="Segoe UI Light" panose="020B0502040204020203" pitchFamily="34" charset="0"/>
              </a:rPr>
              <a:t>bioloģiskajā lauksaimniecībā;</a:t>
            </a:r>
          </a:p>
        </p:txBody>
      </p:sp>
      <p:cxnSp>
        <p:nvCxnSpPr>
          <p:cNvPr id="21" name="Straight Connector 20">
            <a:extLst>
              <a:ext uri="{FF2B5EF4-FFF2-40B4-BE49-F238E27FC236}">
                <a16:creationId xmlns:a16="http://schemas.microsoft.com/office/drawing/2014/main" id="{172552F9-3484-4102-A092-522937F35725}"/>
              </a:ext>
            </a:extLst>
          </p:cNvPr>
          <p:cNvCxnSpPr>
            <a:cxnSpLocks/>
            <a:stCxn id="2" idx="0"/>
          </p:cNvCxnSpPr>
          <p:nvPr/>
        </p:nvCxnSpPr>
        <p:spPr>
          <a:xfrm>
            <a:off x="4590000" y="122377"/>
            <a:ext cx="41082" cy="6566693"/>
          </a:xfrm>
          <a:prstGeom prst="line">
            <a:avLst/>
          </a:prstGeom>
          <a:ln w="19050" cap="flat" cmpd="sng" algn="ctr">
            <a:solidFill>
              <a:schemeClr val="accent4">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B9D9F27E-2647-4FE6-8CB7-08D2CE53BE73}"/>
              </a:ext>
            </a:extLst>
          </p:cNvPr>
          <p:cNvSpPr txBox="1"/>
          <p:nvPr/>
        </p:nvSpPr>
        <p:spPr>
          <a:xfrm>
            <a:off x="198117" y="3636943"/>
            <a:ext cx="4330258" cy="3108543"/>
          </a:xfrm>
          <a:prstGeom prst="rect">
            <a:avLst/>
          </a:prstGeom>
          <a:noFill/>
        </p:spPr>
        <p:txBody>
          <a:bodyPr wrap="square" rtlCol="0">
            <a:spAutoFit/>
          </a:bodyPr>
          <a:lstStyle/>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sadrumstalota</a:t>
            </a:r>
            <a:r>
              <a:rPr lang="lv-LV" sz="1400" dirty="0">
                <a:latin typeface="Segoe UI Light" panose="020B0502040204020203" pitchFamily="34" charset="0"/>
                <a:cs typeface="Segoe UI Light" panose="020B0502040204020203" pitchFamily="34" charset="0"/>
              </a:rPr>
              <a:t> saimniecību struktūra;</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zema</a:t>
            </a:r>
            <a:r>
              <a:rPr lang="lv-LV" sz="1400" dirty="0">
                <a:latin typeface="Segoe UI Light" panose="020B0502040204020203" pitchFamily="34" charset="0"/>
                <a:cs typeface="Segoe UI Light" panose="020B0502040204020203" pitchFamily="34" charset="0"/>
              </a:rPr>
              <a:t> piena nozares kooperatīvu konkurētspēja dēļ sadrumstalotības;</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lēni veidojas jauni </a:t>
            </a:r>
            <a:r>
              <a:rPr lang="lv-LV" sz="1400" dirty="0">
                <a:latin typeface="Segoe UI Light" panose="020B0502040204020203" pitchFamily="34" charset="0"/>
                <a:cs typeface="Segoe UI Light" panose="020B0502040204020203" pitchFamily="34" charset="0"/>
              </a:rPr>
              <a:t>kooperatīvi A&amp;D nozarē;</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vāji attīstīta </a:t>
            </a:r>
            <a:r>
              <a:rPr lang="lv-LV" sz="1400" dirty="0">
                <a:latin typeface="Segoe UI Light" panose="020B0502040204020203" pitchFamily="34" charset="0"/>
                <a:cs typeface="Segoe UI Light" panose="020B0502040204020203" pitchFamily="34" charset="0"/>
              </a:rPr>
              <a:t>kooperācija gaļas lopkopībā un bioloģiskajā lauksaimniecībā;</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nepietiekamas zināšanas </a:t>
            </a:r>
            <a:r>
              <a:rPr lang="lv-LV" sz="1400" dirty="0">
                <a:latin typeface="Segoe UI Light" panose="020B0502040204020203" pitchFamily="34" charset="0"/>
                <a:cs typeface="Segoe UI Light" panose="020B0502040204020203" pitchFamily="34" charset="0"/>
              </a:rPr>
              <a:t>un </a:t>
            </a:r>
            <a:r>
              <a:rPr lang="lv-LV" sz="1400" b="1" dirty="0">
                <a:latin typeface="Segoe UI Light" panose="020B0502040204020203" pitchFamily="34" charset="0"/>
                <a:cs typeface="Segoe UI Light" panose="020B0502040204020203" pitchFamily="34" charset="0"/>
              </a:rPr>
              <a:t>izpratne</a:t>
            </a:r>
            <a:r>
              <a:rPr lang="lv-LV" sz="1400" dirty="0">
                <a:latin typeface="Segoe UI Light" panose="020B0502040204020203" pitchFamily="34" charset="0"/>
                <a:cs typeface="Segoe UI Light" panose="020B0502040204020203" pitchFamily="34" charset="0"/>
              </a:rPr>
              <a:t> par kooperācijas būtību un ieguvumiem, līderu trūkums;</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neražo produktus ar augstu pievienoto vērtību</a:t>
            </a:r>
            <a:r>
              <a:rPr lang="lv-LV" sz="1400" dirty="0">
                <a:latin typeface="Segoe UI Light" panose="020B0502040204020203" pitchFamily="34" charset="0"/>
                <a:cs typeface="Segoe UI Light" panose="020B0502040204020203" pitchFamily="34" charset="0"/>
              </a:rPr>
              <a:t>, nenotiek ražotāju un zinātnieku savstarpēja sadarbība;</a:t>
            </a:r>
          </a:p>
          <a:p>
            <a:pPr marL="171450" indent="-171450" algn="just">
              <a:buFont typeface="Arial" panose="020B0604020202020204" pitchFamily="34" charset="0"/>
              <a:buChar char="•"/>
            </a:pPr>
            <a:r>
              <a:rPr lang="lv-LV" sz="1400" dirty="0">
                <a:latin typeface="Segoe UI Light" panose="020B0502040204020203" pitchFamily="34" charset="0"/>
                <a:cs typeface="Segoe UI Light" panose="020B0502040204020203" pitchFamily="34" charset="0"/>
              </a:rPr>
              <a:t>primāro ražotāju daļa pārtikas ķēdē </a:t>
            </a:r>
            <a:r>
              <a:rPr lang="lv-LV" sz="1400" b="1" dirty="0">
                <a:latin typeface="Segoe UI Light" panose="020B0502040204020203" pitchFamily="34" charset="0"/>
                <a:cs typeface="Segoe UI Light" panose="020B0502040204020203" pitchFamily="34" charset="0"/>
              </a:rPr>
              <a:t>ir zema</a:t>
            </a:r>
            <a:r>
              <a:rPr lang="lv-LV" sz="1400" dirty="0">
                <a:latin typeface="Segoe UI Light" panose="020B0502040204020203" pitchFamily="34" charset="0"/>
                <a:cs typeface="Segoe UI Light" panose="020B0502040204020203" pitchFamily="34" charset="0"/>
              </a:rPr>
              <a:t>;</a:t>
            </a:r>
          </a:p>
          <a:p>
            <a:pPr marL="171450" indent="-1714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neattīstās</a:t>
            </a:r>
            <a:r>
              <a:rPr lang="lv-LV" sz="1400" dirty="0">
                <a:latin typeface="Segoe UI Light" panose="020B0502040204020203" pitchFamily="34" charset="0"/>
                <a:cs typeface="Segoe UI Light" panose="020B0502040204020203" pitchFamily="34" charset="0"/>
              </a:rPr>
              <a:t> bioloģiski audzētās lauksaimniecības produkcijas pārstrāde;</a:t>
            </a:r>
          </a:p>
        </p:txBody>
      </p:sp>
      <p:sp>
        <p:nvSpPr>
          <p:cNvPr id="23" name="TextBox 22">
            <a:extLst>
              <a:ext uri="{FF2B5EF4-FFF2-40B4-BE49-F238E27FC236}">
                <a16:creationId xmlns:a16="http://schemas.microsoft.com/office/drawing/2014/main" id="{4BA75FDC-D0E5-4F25-8729-79DFFA46F90C}"/>
              </a:ext>
            </a:extLst>
          </p:cNvPr>
          <p:cNvSpPr txBox="1"/>
          <p:nvPr/>
        </p:nvSpPr>
        <p:spPr>
          <a:xfrm>
            <a:off x="4707629" y="4273410"/>
            <a:ext cx="4218270" cy="2462213"/>
          </a:xfrm>
          <a:prstGeom prst="rect">
            <a:avLst/>
          </a:prstGeom>
          <a:noFill/>
        </p:spPr>
        <p:txBody>
          <a:bodyPr wrap="square" rtlCol="0">
            <a:spAutoFit/>
          </a:bodyPr>
          <a:lstStyle/>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dabas apstākļu </a:t>
            </a:r>
            <a:r>
              <a:rPr lang="lv-LV" sz="1400" dirty="0">
                <a:latin typeface="Segoe UI Light" panose="020B0502040204020203" pitchFamily="34" charset="0"/>
                <a:cs typeface="Segoe UI Light" panose="020B0502040204020203" pitchFamily="34" charset="0"/>
              </a:rPr>
              <a:t>izraisītas iegūtās ražas svārstības;</a:t>
            </a:r>
          </a:p>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globālās tirgus svārstības </a:t>
            </a:r>
            <a:r>
              <a:rPr lang="lv-LV" sz="1400" dirty="0">
                <a:latin typeface="Segoe UI Light" panose="020B0502040204020203" pitchFamily="34" charset="0"/>
                <a:cs typeface="Segoe UI Light" panose="020B0502040204020203" pitchFamily="34" charset="0"/>
              </a:rPr>
              <a:t>un satricinājumi, politikas izmaiņas un politiski ekonomiskie faktori;</a:t>
            </a:r>
          </a:p>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liberalizācijas procesi </a:t>
            </a:r>
            <a:r>
              <a:rPr lang="lv-LV" sz="1400" dirty="0">
                <a:latin typeface="Segoe UI Light" panose="020B0502040204020203" pitchFamily="34" charset="0"/>
                <a:cs typeface="Segoe UI Light" panose="020B0502040204020203" pitchFamily="34" charset="0"/>
              </a:rPr>
              <a:t>starptautiskajā tirdzniecībā;</a:t>
            </a:r>
          </a:p>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augsta koncentrācija </a:t>
            </a:r>
            <a:r>
              <a:rPr lang="lv-LV" sz="1400" dirty="0">
                <a:latin typeface="Segoe UI Light" panose="020B0502040204020203" pitchFamily="34" charset="0"/>
                <a:cs typeface="Segoe UI Light" panose="020B0502040204020203" pitchFamily="34" charset="0"/>
              </a:rPr>
              <a:t>mazumtirdzniecības sektorā;</a:t>
            </a:r>
          </a:p>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lēna vai nepietiekama inovāciju ieviešana </a:t>
            </a:r>
            <a:r>
              <a:rPr lang="lv-LV" sz="1400" dirty="0">
                <a:latin typeface="Segoe UI Light" panose="020B0502040204020203" pitchFamily="34" charset="0"/>
                <a:cs typeface="Segoe UI Light" panose="020B0502040204020203" pitchFamily="34" charset="0"/>
              </a:rPr>
              <a:t>un digitalizācijas iespēju izmantošana produktu ražošanā un virzīšanā tirgū;</a:t>
            </a:r>
          </a:p>
          <a:p>
            <a:pPr marL="285750" indent="-285750" algn="just">
              <a:buFont typeface="Arial" panose="020B0604020202020204" pitchFamily="34" charset="0"/>
              <a:buChar char="•"/>
            </a:pPr>
            <a:r>
              <a:rPr lang="lv-LV" sz="1400" b="1" dirty="0">
                <a:latin typeface="Segoe UI Light" panose="020B0502040204020203" pitchFamily="34" charset="0"/>
                <a:cs typeface="Segoe UI Light" panose="020B0502040204020203" pitchFamily="34" charset="0"/>
              </a:rPr>
              <a:t>nepietiekams atbalsta finansējums </a:t>
            </a:r>
            <a:r>
              <a:rPr lang="lv-LV" sz="1400" dirty="0">
                <a:latin typeface="Segoe UI Light" panose="020B0502040204020203" pitchFamily="34" charset="0"/>
                <a:cs typeface="Segoe UI Light" panose="020B0502040204020203" pitchFamily="34" charset="0"/>
              </a:rPr>
              <a:t>RO apmācībām un darbībām, kuru mērķis ir veicināt piekļuvi konsultāciju pakalpojumiem;</a:t>
            </a:r>
          </a:p>
        </p:txBody>
      </p:sp>
      <p:sp>
        <p:nvSpPr>
          <p:cNvPr id="24" name="TextBox 23">
            <a:extLst>
              <a:ext uri="{FF2B5EF4-FFF2-40B4-BE49-F238E27FC236}">
                <a16:creationId xmlns:a16="http://schemas.microsoft.com/office/drawing/2014/main" id="{526243C8-B4C2-4A8C-A7B9-BBED5F78376C}"/>
              </a:ext>
            </a:extLst>
          </p:cNvPr>
          <p:cNvSpPr txBox="1"/>
          <p:nvPr/>
        </p:nvSpPr>
        <p:spPr>
          <a:xfrm>
            <a:off x="1274450" y="382716"/>
            <a:ext cx="3284738" cy="369332"/>
          </a:xfrm>
          <a:prstGeom prst="rect">
            <a:avLst/>
          </a:prstGeom>
          <a:noFill/>
        </p:spPr>
        <p:txBody>
          <a:bodyPr wrap="square" rtlCol="0">
            <a:spAutoFit/>
          </a:bodyPr>
          <a:lstStyle/>
          <a:p>
            <a:pPr algn="r"/>
            <a:r>
              <a:rPr lang="lv-LV" b="1" u="sng" dirty="0">
                <a:solidFill>
                  <a:schemeClr val="accent4">
                    <a:lumMod val="50000"/>
                  </a:schemeClr>
                </a:solidFill>
                <a:latin typeface="Segoe UI Light" panose="020B0502040204020203" pitchFamily="34" charset="0"/>
                <a:cs typeface="Segoe UI Light" panose="020B0502040204020203" pitchFamily="34" charset="0"/>
              </a:rPr>
              <a:t>Stiprās puses</a:t>
            </a:r>
          </a:p>
        </p:txBody>
      </p:sp>
      <p:sp>
        <p:nvSpPr>
          <p:cNvPr id="26" name="TextBox 25">
            <a:extLst>
              <a:ext uri="{FF2B5EF4-FFF2-40B4-BE49-F238E27FC236}">
                <a16:creationId xmlns:a16="http://schemas.microsoft.com/office/drawing/2014/main" id="{69652229-2C3C-4DA8-852E-BF90F64C8DC6}"/>
              </a:ext>
            </a:extLst>
          </p:cNvPr>
          <p:cNvSpPr txBox="1"/>
          <p:nvPr/>
        </p:nvSpPr>
        <p:spPr>
          <a:xfrm>
            <a:off x="664872" y="3348776"/>
            <a:ext cx="3284738" cy="369332"/>
          </a:xfrm>
          <a:prstGeom prst="rect">
            <a:avLst/>
          </a:prstGeom>
          <a:noFill/>
        </p:spPr>
        <p:txBody>
          <a:bodyPr wrap="square" rtlCol="0">
            <a:spAutoFit/>
          </a:bodyPr>
          <a:lstStyle/>
          <a:p>
            <a:pPr algn="r"/>
            <a:r>
              <a:rPr lang="lv-LV" b="1" u="sng" dirty="0">
                <a:solidFill>
                  <a:schemeClr val="accent4">
                    <a:lumMod val="50000"/>
                  </a:schemeClr>
                </a:solidFill>
                <a:latin typeface="Segoe UI Light" panose="020B0502040204020203" pitchFamily="34" charset="0"/>
                <a:cs typeface="Segoe UI Light" panose="020B0502040204020203" pitchFamily="34" charset="0"/>
              </a:rPr>
              <a:t>Vājās puses</a:t>
            </a:r>
          </a:p>
        </p:txBody>
      </p:sp>
      <p:sp>
        <p:nvSpPr>
          <p:cNvPr id="27" name="TextBox 26">
            <a:extLst>
              <a:ext uri="{FF2B5EF4-FFF2-40B4-BE49-F238E27FC236}">
                <a16:creationId xmlns:a16="http://schemas.microsoft.com/office/drawing/2014/main" id="{7485447B-1FD3-4B0C-833D-FFC75D0ED3BC}"/>
              </a:ext>
            </a:extLst>
          </p:cNvPr>
          <p:cNvSpPr txBox="1"/>
          <p:nvPr/>
        </p:nvSpPr>
        <p:spPr>
          <a:xfrm>
            <a:off x="4649380" y="122377"/>
            <a:ext cx="3284738" cy="369332"/>
          </a:xfrm>
          <a:prstGeom prst="rect">
            <a:avLst/>
          </a:prstGeom>
          <a:noFill/>
        </p:spPr>
        <p:txBody>
          <a:bodyPr wrap="square" rtlCol="0">
            <a:spAutoFit/>
          </a:bodyPr>
          <a:lstStyle/>
          <a:p>
            <a:r>
              <a:rPr lang="lv-LV" b="1" u="sng" dirty="0">
                <a:solidFill>
                  <a:schemeClr val="accent4">
                    <a:lumMod val="50000"/>
                  </a:schemeClr>
                </a:solidFill>
                <a:latin typeface="Segoe UI Light" panose="020B0502040204020203" pitchFamily="34" charset="0"/>
                <a:cs typeface="Segoe UI Light" panose="020B0502040204020203" pitchFamily="34" charset="0"/>
              </a:rPr>
              <a:t>Iespējas</a:t>
            </a:r>
          </a:p>
        </p:txBody>
      </p:sp>
      <p:sp>
        <p:nvSpPr>
          <p:cNvPr id="28" name="TextBox 27">
            <a:extLst>
              <a:ext uri="{FF2B5EF4-FFF2-40B4-BE49-F238E27FC236}">
                <a16:creationId xmlns:a16="http://schemas.microsoft.com/office/drawing/2014/main" id="{685DABE1-51B8-4B7C-A3B3-B6E1630CB875}"/>
              </a:ext>
            </a:extLst>
          </p:cNvPr>
          <p:cNvSpPr txBox="1"/>
          <p:nvPr/>
        </p:nvSpPr>
        <p:spPr>
          <a:xfrm>
            <a:off x="4705320" y="3996025"/>
            <a:ext cx="3284738" cy="369332"/>
          </a:xfrm>
          <a:prstGeom prst="rect">
            <a:avLst/>
          </a:prstGeom>
          <a:noFill/>
        </p:spPr>
        <p:txBody>
          <a:bodyPr wrap="square" rtlCol="0">
            <a:spAutoFit/>
          </a:bodyPr>
          <a:lstStyle/>
          <a:p>
            <a:r>
              <a:rPr lang="lv-LV" b="1" u="sng" dirty="0">
                <a:solidFill>
                  <a:schemeClr val="accent4">
                    <a:lumMod val="50000"/>
                  </a:schemeClr>
                </a:solidFill>
                <a:latin typeface="Segoe UI Light" panose="020B0502040204020203" pitchFamily="34" charset="0"/>
                <a:cs typeface="Segoe UI Light" panose="020B0502040204020203" pitchFamily="34" charset="0"/>
              </a:rPr>
              <a:t>Draudi</a:t>
            </a:r>
          </a:p>
        </p:txBody>
      </p:sp>
      <p:cxnSp>
        <p:nvCxnSpPr>
          <p:cNvPr id="33" name="Straight Connector 32">
            <a:extLst>
              <a:ext uri="{FF2B5EF4-FFF2-40B4-BE49-F238E27FC236}">
                <a16:creationId xmlns:a16="http://schemas.microsoft.com/office/drawing/2014/main" id="{1B30FF87-9C2C-4547-9411-478E7365584A}"/>
              </a:ext>
            </a:extLst>
          </p:cNvPr>
          <p:cNvCxnSpPr>
            <a:cxnSpLocks/>
          </p:cNvCxnSpPr>
          <p:nvPr/>
        </p:nvCxnSpPr>
        <p:spPr>
          <a:xfrm>
            <a:off x="101029" y="3362597"/>
            <a:ext cx="4488971" cy="0"/>
          </a:xfrm>
          <a:prstGeom prst="line">
            <a:avLst/>
          </a:prstGeom>
          <a:ln w="19050" cap="flat" cmpd="sng" algn="ctr">
            <a:solidFill>
              <a:schemeClr val="accent4">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D4468883-A6F4-47FB-99B9-81906D57B254}"/>
              </a:ext>
            </a:extLst>
          </p:cNvPr>
          <p:cNvCxnSpPr>
            <a:cxnSpLocks/>
          </p:cNvCxnSpPr>
          <p:nvPr/>
        </p:nvCxnSpPr>
        <p:spPr>
          <a:xfrm>
            <a:off x="4610541" y="3896736"/>
            <a:ext cx="4488971" cy="0"/>
          </a:xfrm>
          <a:prstGeom prst="line">
            <a:avLst/>
          </a:prstGeom>
          <a:ln w="19050" cap="flat" cmpd="sng" algn="ctr">
            <a:solidFill>
              <a:schemeClr val="accent4">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7" name="Picture 36">
            <a:extLst>
              <a:ext uri="{FF2B5EF4-FFF2-40B4-BE49-F238E27FC236}">
                <a16:creationId xmlns:a16="http://schemas.microsoft.com/office/drawing/2014/main" id="{9E72962E-7804-4A76-8105-3729D4A8E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151" y="3027387"/>
            <a:ext cx="685015" cy="839299"/>
          </a:xfrm>
          <a:prstGeom prst="rect">
            <a:avLst/>
          </a:prstGeom>
        </p:spPr>
      </p:pic>
    </p:spTree>
    <p:extLst>
      <p:ext uri="{BB962C8B-B14F-4D97-AF65-F5344CB8AC3E}">
        <p14:creationId xmlns:p14="http://schemas.microsoft.com/office/powerpoint/2010/main" val="63149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176A14E-7B92-44C4-B2D1-5496B41BEDEF}"/>
              </a:ext>
            </a:extLst>
          </p:cNvPr>
          <p:cNvSpPr txBox="1">
            <a:spLocks/>
          </p:cNvSpPr>
          <p:nvPr/>
        </p:nvSpPr>
        <p:spPr>
          <a:xfrm>
            <a:off x="901085" y="122377"/>
            <a:ext cx="5056322" cy="55232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Vajadzības</a:t>
            </a:r>
          </a:p>
        </p:txBody>
      </p:sp>
      <p:sp>
        <p:nvSpPr>
          <p:cNvPr id="3" name="Satura vietturis 2">
            <a:extLst>
              <a:ext uri="{FF2B5EF4-FFF2-40B4-BE49-F238E27FC236}">
                <a16:creationId xmlns:a16="http://schemas.microsoft.com/office/drawing/2014/main" id="{3B650281-E34F-4700-8021-D09DE402DB27}"/>
              </a:ext>
            </a:extLst>
          </p:cNvPr>
          <p:cNvSpPr txBox="1">
            <a:spLocks/>
          </p:cNvSpPr>
          <p:nvPr/>
        </p:nvSpPr>
        <p:spPr>
          <a:xfrm>
            <a:off x="71021" y="674702"/>
            <a:ext cx="8895425" cy="602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pPr>
            <a:r>
              <a:rPr lang="lv-LV" sz="2200" dirty="0">
                <a:latin typeface="Segoe UI Light" panose="020B0502040204020203" pitchFamily="34" charset="0"/>
                <a:cs typeface="Segoe UI Light" panose="020B0502040204020203" pitchFamily="34" charset="0"/>
              </a:rPr>
              <a:t>Veicināt </a:t>
            </a:r>
            <a:r>
              <a:rPr lang="lv-LV" sz="2200" b="1" dirty="0">
                <a:latin typeface="Segoe UI Light" panose="020B0502040204020203" pitchFamily="34" charset="0"/>
                <a:cs typeface="Segoe UI Light" panose="020B0502040204020203" pitchFamily="34" charset="0"/>
              </a:rPr>
              <a:t>konkurētspējīgu visu sadarbības formu un līmeņu veidošanos</a:t>
            </a:r>
            <a:r>
              <a:rPr lang="lv-LV" sz="2200" dirty="0">
                <a:latin typeface="Segoe UI Light" panose="020B0502040204020203" pitchFamily="34" charset="0"/>
                <a:cs typeface="Segoe UI Light" panose="020B0502040204020203" pitchFamily="34" charset="0"/>
              </a:rPr>
              <a:t>.</a:t>
            </a:r>
          </a:p>
          <a:p>
            <a:pPr algn="just">
              <a:spcBef>
                <a:spcPts val="0"/>
              </a:spcBef>
            </a:pPr>
            <a:endParaRPr lang="lv-LV" sz="1000" dirty="0">
              <a:latin typeface="Segoe UI Light" panose="020B0502040204020203" pitchFamily="34" charset="0"/>
              <a:cs typeface="Segoe UI Light" panose="020B0502040204020203" pitchFamily="34" charset="0"/>
            </a:endParaRPr>
          </a:p>
          <a:p>
            <a:pPr algn="just">
              <a:spcBef>
                <a:spcPts val="0"/>
              </a:spcBef>
            </a:pPr>
            <a:r>
              <a:rPr lang="lv-LV" sz="2200" dirty="0">
                <a:latin typeface="Segoe UI Light" panose="020B0502040204020203" pitchFamily="34" charset="0"/>
                <a:cs typeface="Segoe UI Light" panose="020B0502040204020203" pitchFamily="34" charset="0"/>
              </a:rPr>
              <a:t>Veicināt </a:t>
            </a:r>
            <a:r>
              <a:rPr lang="lv-LV" sz="2200" b="1" dirty="0">
                <a:latin typeface="Segoe UI Light" panose="020B0502040204020203" pitchFamily="34" charset="0"/>
                <a:cs typeface="Segoe UI Light" panose="020B0502040204020203" pitchFamily="34" charset="0"/>
              </a:rPr>
              <a:t>augstāku pievienotās vērtības radīšanu </a:t>
            </a:r>
            <a:r>
              <a:rPr lang="lv-LV" sz="2200" dirty="0">
                <a:latin typeface="Segoe UI Light" panose="020B0502040204020203" pitchFamily="34" charset="0"/>
                <a:cs typeface="Segoe UI Light" panose="020B0502040204020203" pitchFamily="34" charset="0"/>
              </a:rPr>
              <a:t>biedru saražotajai produkcijai, veicinot biedru produktivitāti un ienākumu pieaugumu (t.sk., vertikālās integrācijas attīstība). Veicināt </a:t>
            </a:r>
            <a:r>
              <a:rPr lang="lv-LV" sz="2200" b="1" dirty="0">
                <a:latin typeface="Segoe UI Light" panose="020B0502040204020203" pitchFamily="34" charset="0"/>
                <a:cs typeface="Segoe UI Light" panose="020B0502040204020203" pitchFamily="34" charset="0"/>
              </a:rPr>
              <a:t>kopīgas loģistikas veidošanu un pakalpojumu sniegšanu</a:t>
            </a:r>
            <a:r>
              <a:rPr lang="lv-LV" sz="2200" dirty="0">
                <a:latin typeface="Segoe UI Light" panose="020B0502040204020203" pitchFamily="34" charset="0"/>
                <a:cs typeface="Segoe UI Light" panose="020B0502040204020203" pitchFamily="34" charset="0"/>
              </a:rPr>
              <a:t>.</a:t>
            </a:r>
          </a:p>
          <a:p>
            <a:pPr marL="0" indent="0" algn="just">
              <a:spcBef>
                <a:spcPts val="0"/>
              </a:spcBef>
              <a:buNone/>
            </a:pPr>
            <a:endParaRPr lang="lv-LV" sz="1000" dirty="0">
              <a:latin typeface="Segoe UI Light" panose="020B0502040204020203" pitchFamily="34" charset="0"/>
              <a:cs typeface="Segoe UI Light" panose="020B0502040204020203" pitchFamily="34" charset="0"/>
            </a:endParaRPr>
          </a:p>
          <a:p>
            <a:pPr algn="just">
              <a:spcBef>
                <a:spcPts val="0"/>
              </a:spcBef>
            </a:pPr>
            <a:r>
              <a:rPr lang="lv-LV" sz="2200" dirty="0">
                <a:latin typeface="Segoe UI Light" panose="020B0502040204020203" pitchFamily="34" charset="0"/>
                <a:cs typeface="Segoe UI Light" panose="020B0502040204020203" pitchFamily="34" charset="0"/>
              </a:rPr>
              <a:t>Veicināt </a:t>
            </a:r>
            <a:r>
              <a:rPr lang="lv-LV" sz="2200" b="1" dirty="0">
                <a:latin typeface="Segoe UI Light" panose="020B0502040204020203" pitchFamily="34" charset="0"/>
                <a:cs typeface="Segoe UI Light" panose="020B0502040204020203" pitchFamily="34" charset="0"/>
              </a:rPr>
              <a:t>pētniecību un eksperimentālo ražošanu</a:t>
            </a:r>
            <a:r>
              <a:rPr lang="lv-LV" sz="2200" dirty="0">
                <a:latin typeface="Segoe UI Light" panose="020B0502040204020203" pitchFamily="34" charset="0"/>
                <a:cs typeface="Segoe UI Light" panose="020B0502040204020203" pitchFamily="34" charset="0"/>
              </a:rPr>
              <a:t>, </a:t>
            </a:r>
            <a:r>
              <a:rPr lang="lv-LV" sz="2200" b="1" dirty="0">
                <a:latin typeface="Segoe UI Light" panose="020B0502040204020203" pitchFamily="34" charset="0"/>
                <a:cs typeface="Segoe UI Light" panose="020B0502040204020203" pitchFamily="34" charset="0"/>
              </a:rPr>
              <a:t>jaunu tehnoloģiju</a:t>
            </a:r>
            <a:r>
              <a:rPr lang="lv-LV" sz="2200" dirty="0">
                <a:latin typeface="Segoe UI Light" panose="020B0502040204020203" pitchFamily="34" charset="0"/>
                <a:cs typeface="Segoe UI Light" panose="020B0502040204020203" pitchFamily="34" charset="0"/>
              </a:rPr>
              <a:t> izmantošanu, t.sk. digitālo tehnoloģiju izmantošanu un nodrošinot zināšanu pārnesi. </a:t>
            </a:r>
            <a:r>
              <a:rPr lang="lv-LV" sz="2200" b="1" dirty="0">
                <a:latin typeface="Segoe UI Light" panose="020B0502040204020203" pitchFamily="34" charset="0"/>
                <a:cs typeface="Segoe UI Light" panose="020B0502040204020203" pitchFamily="34" charset="0"/>
              </a:rPr>
              <a:t>Veicināt apmācības, konsultācijas un pieredzes apmaiņu</a:t>
            </a:r>
            <a:r>
              <a:rPr lang="lv-LV" sz="2200" dirty="0">
                <a:latin typeface="Segoe UI Light" panose="020B0502040204020203" pitchFamily="34" charset="0"/>
                <a:cs typeface="Segoe UI Light" panose="020B0502040204020203" pitchFamily="34" charset="0"/>
              </a:rPr>
              <a:t> par labāko praksi, t.sk. par lauksaimnieku kooperācijas iespējām un ieguvumiem, līdera lomu veiksmīgai attīstībai.</a:t>
            </a:r>
          </a:p>
          <a:p>
            <a:pPr marL="0" indent="0" algn="just">
              <a:spcBef>
                <a:spcPts val="0"/>
              </a:spcBef>
              <a:buNone/>
            </a:pPr>
            <a:endParaRPr lang="lv-LV" sz="1000" b="1" dirty="0">
              <a:latin typeface="Segoe UI Light" panose="020B0502040204020203" pitchFamily="34" charset="0"/>
              <a:cs typeface="Segoe UI Light" panose="020B0502040204020203" pitchFamily="34" charset="0"/>
            </a:endParaRPr>
          </a:p>
          <a:p>
            <a:pPr algn="just">
              <a:spcBef>
                <a:spcPts val="0"/>
              </a:spcBef>
            </a:pPr>
            <a:r>
              <a:rPr lang="lv-LV" sz="2200" b="1" dirty="0">
                <a:latin typeface="Segoe UI Light" panose="020B0502040204020203" pitchFamily="34" charset="0"/>
                <a:cs typeface="Segoe UI Light" panose="020B0502040204020203" pitchFamily="34" charset="0"/>
              </a:rPr>
              <a:t>Veicināt patēriņu</a:t>
            </a:r>
            <a:r>
              <a:rPr lang="lv-LV" sz="2200" dirty="0">
                <a:latin typeface="Segoe UI Light" panose="020B0502040204020203" pitchFamily="34" charset="0"/>
                <a:cs typeface="Segoe UI Light" panose="020B0502040204020203" pitchFamily="34" charset="0"/>
              </a:rPr>
              <a:t>, t.sk. ZPI ietvaros, ar dažādu informēšanas pasākumu palīdzību, ceļot sabiedrības izpratni par saražoto produkciju, t.sk. pat pārtikas kvalitātes shēmām, izstrādājot jaunus produktus un zīmolus, kā arī veicināt tirgus izpēti, pielāgojot produkciju patērētāja vēlmēm. Veicināt vietējās produkcijas realizācijas iespēju ārpus mazumtirdzniecības tīklu sistēmām, t.sk. tirdziņi un tiešā piegāde.</a:t>
            </a:r>
          </a:p>
        </p:txBody>
      </p:sp>
      <p:pic>
        <p:nvPicPr>
          <p:cNvPr id="5" name="Graphic 4" descr="Bullseye">
            <a:extLst>
              <a:ext uri="{FF2B5EF4-FFF2-40B4-BE49-F238E27FC236}">
                <a16:creationId xmlns:a16="http://schemas.microsoft.com/office/drawing/2014/main" id="{581AD0CA-9A03-4CAD-B996-15AFCAE2CD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261" y="0"/>
            <a:ext cx="754601" cy="754601"/>
          </a:xfrm>
          <a:prstGeom prst="rect">
            <a:avLst/>
          </a:prstGeom>
        </p:spPr>
      </p:pic>
    </p:spTree>
    <p:extLst>
      <p:ext uri="{BB962C8B-B14F-4D97-AF65-F5344CB8AC3E}">
        <p14:creationId xmlns:p14="http://schemas.microsoft.com/office/powerpoint/2010/main" val="178695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D44ABA-C551-4017-A348-E03761577C64}"/>
              </a:ext>
            </a:extLst>
          </p:cNvPr>
          <p:cNvSpPr/>
          <p:nvPr/>
        </p:nvSpPr>
        <p:spPr>
          <a:xfrm>
            <a:off x="224255" y="4678369"/>
            <a:ext cx="3174304" cy="2062103"/>
          </a:xfrm>
          <a:prstGeom prst="rect">
            <a:avLst/>
          </a:prstGeom>
          <a:ln>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lv-LV" sz="1600" dirty="0">
                <a:latin typeface="Segoe UI Light" panose="020B0502040204020203" pitchFamily="34" charset="0"/>
                <a:ea typeface="Times New Roman" panose="02020603050405020304" pitchFamily="18" charset="0"/>
                <a:cs typeface="Segoe UI Light" panose="020B0502040204020203" pitchFamily="34" charset="0"/>
              </a:rPr>
              <a:t>atbalsts </a:t>
            </a:r>
            <a:r>
              <a:rPr lang="lv-LV" sz="1600" b="1" dirty="0">
                <a:latin typeface="Segoe UI Light" panose="020B0502040204020203" pitchFamily="34" charset="0"/>
                <a:ea typeface="Times New Roman" panose="02020603050405020304" pitchFamily="18" charset="0"/>
                <a:cs typeface="Segoe UI Light" panose="020B0502040204020203" pitchFamily="34" charset="0"/>
              </a:rPr>
              <a:t>atbilstīgo l/s KS izveidei</a:t>
            </a:r>
            <a:r>
              <a:rPr lang="lv-LV" sz="1600" dirty="0">
                <a:latin typeface="Segoe UI Light" panose="020B0502040204020203" pitchFamily="34" charset="0"/>
                <a:ea typeface="Times New Roman" panose="02020603050405020304" pitchFamily="18" charset="0"/>
                <a:cs typeface="Segoe UI Light" panose="020B0502040204020203" pitchFamily="34" charset="0"/>
              </a:rPr>
              <a:t>, </a:t>
            </a:r>
            <a:r>
              <a:rPr lang="lv-LV" sz="1600" b="1" dirty="0">
                <a:latin typeface="Segoe UI Light" panose="020B0502040204020203" pitchFamily="34" charset="0"/>
                <a:ea typeface="Times New Roman" panose="02020603050405020304" pitchFamily="18" charset="0"/>
                <a:cs typeface="Segoe UI Light" panose="020B0502040204020203" pitchFamily="34" charset="0"/>
              </a:rPr>
              <a:t>izņemot</a:t>
            </a:r>
            <a:r>
              <a:rPr lang="lv-LV" sz="1600" dirty="0">
                <a:latin typeface="Segoe UI Light" panose="020B0502040204020203" pitchFamily="34" charset="0"/>
                <a:ea typeface="Times New Roman" panose="02020603050405020304" pitchFamily="18" charset="0"/>
                <a:cs typeface="Segoe UI Light" panose="020B0502040204020203" pitchFamily="34" charset="0"/>
              </a:rPr>
              <a:t> konvencionālā piena un laukkopības nozarei;</a:t>
            </a:r>
          </a:p>
          <a:p>
            <a:pPr marL="285750" indent="-285750" algn="just">
              <a:buFont typeface="Arial" panose="020B0604020202020204" pitchFamily="34" charset="0"/>
              <a:buChar char="•"/>
            </a:pPr>
            <a:r>
              <a:rPr lang="lv-LV" sz="1600" dirty="0">
                <a:latin typeface="Segoe UI Light" panose="020B0502040204020203" pitchFamily="34" charset="0"/>
                <a:ea typeface="Times New Roman" panose="02020603050405020304" pitchFamily="18" charset="0"/>
                <a:cs typeface="Segoe UI Light" panose="020B0502040204020203" pitchFamily="34" charset="0"/>
              </a:rPr>
              <a:t>atbalsts KS apvienību izveidei visās nozarēs (</a:t>
            </a:r>
            <a:r>
              <a:rPr lang="lv-LV" sz="1600" b="1" dirty="0">
                <a:latin typeface="Segoe UI Light" panose="020B0502040204020203" pitchFamily="34" charset="0"/>
                <a:ea typeface="Times New Roman" panose="02020603050405020304" pitchFamily="18" charset="0"/>
                <a:cs typeface="Segoe UI Light" panose="020B0502040204020203" pitchFamily="34" charset="0"/>
              </a:rPr>
              <a:t>otrais līmenis</a:t>
            </a:r>
            <a:r>
              <a:rPr lang="lv-LV" sz="1600" dirty="0">
                <a:latin typeface="Segoe UI Light" panose="020B0502040204020203" pitchFamily="34" charset="0"/>
                <a:ea typeface="Times New Roman" panose="02020603050405020304" pitchFamily="18" charset="0"/>
                <a:cs typeface="Segoe UI Light" panose="020B0502040204020203" pitchFamily="34" charset="0"/>
              </a:rPr>
              <a:t>);</a:t>
            </a:r>
          </a:p>
          <a:p>
            <a:pPr marL="285750" indent="-285750" algn="just">
              <a:buFont typeface="Arial" panose="020B0604020202020204" pitchFamily="34" charset="0"/>
              <a:buChar char="•"/>
            </a:pPr>
            <a:r>
              <a:rPr lang="lv-LV" sz="1600" dirty="0">
                <a:latin typeface="Segoe UI Light" panose="020B0502040204020203" pitchFamily="34" charset="0"/>
                <a:cs typeface="Segoe UI Light" panose="020B0502040204020203" pitchFamily="34" charset="0"/>
              </a:rPr>
              <a:t>atbalsts </a:t>
            </a:r>
            <a:r>
              <a:rPr lang="lv-LV" sz="1600" b="1" dirty="0">
                <a:latin typeface="Segoe UI Light" panose="020B0502040204020203" pitchFamily="34" charset="0"/>
                <a:cs typeface="Segoe UI Light" panose="020B0502040204020203" pitchFamily="34" charset="0"/>
              </a:rPr>
              <a:t>5 gadu darījumu darba plānā </a:t>
            </a:r>
            <a:r>
              <a:rPr lang="lv-LV" sz="1600" dirty="0">
                <a:latin typeface="Segoe UI Light" panose="020B0502040204020203" pitchFamily="34" charset="0"/>
                <a:cs typeface="Segoe UI Light" panose="020B0502040204020203" pitchFamily="34" charset="0"/>
              </a:rPr>
              <a:t>nosprausto mērķu īstenošanai.</a:t>
            </a:r>
            <a:endParaRPr lang="lv-LV" sz="1600" dirty="0"/>
          </a:p>
        </p:txBody>
      </p:sp>
      <p:sp>
        <p:nvSpPr>
          <p:cNvPr id="4" name="Arrow: Bent-Up 3">
            <a:extLst>
              <a:ext uri="{FF2B5EF4-FFF2-40B4-BE49-F238E27FC236}">
                <a16:creationId xmlns:a16="http://schemas.microsoft.com/office/drawing/2014/main" id="{8EC7AE13-0939-4945-9181-347F23C147C2}"/>
              </a:ext>
            </a:extLst>
          </p:cNvPr>
          <p:cNvSpPr/>
          <p:nvPr/>
        </p:nvSpPr>
        <p:spPr>
          <a:xfrm rot="10800000">
            <a:off x="1741739" y="4522530"/>
            <a:ext cx="1898372" cy="206960"/>
          </a:xfrm>
          <a:prstGeom prst="bentUp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14" name="Arrow: Bent-Up 13">
            <a:extLst>
              <a:ext uri="{FF2B5EF4-FFF2-40B4-BE49-F238E27FC236}">
                <a16:creationId xmlns:a16="http://schemas.microsoft.com/office/drawing/2014/main" id="{524EF4A9-2908-4353-917B-D2E53486F966}"/>
              </a:ext>
            </a:extLst>
          </p:cNvPr>
          <p:cNvSpPr/>
          <p:nvPr/>
        </p:nvSpPr>
        <p:spPr>
          <a:xfrm rot="10800000">
            <a:off x="1540286" y="1574930"/>
            <a:ext cx="2170577" cy="246941"/>
          </a:xfrm>
          <a:prstGeom prst="bentUp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10" name="Rectangle 9">
            <a:extLst>
              <a:ext uri="{FF2B5EF4-FFF2-40B4-BE49-F238E27FC236}">
                <a16:creationId xmlns:a16="http://schemas.microsoft.com/office/drawing/2014/main" id="{A2BF1D5A-33CF-4F34-8446-4D855541E955}"/>
              </a:ext>
            </a:extLst>
          </p:cNvPr>
          <p:cNvSpPr/>
          <p:nvPr/>
        </p:nvSpPr>
        <p:spPr>
          <a:xfrm>
            <a:off x="7669734" y="1937089"/>
            <a:ext cx="1379554" cy="1077218"/>
          </a:xfrm>
          <a:prstGeom prst="rect">
            <a:avLst/>
          </a:prstGeom>
          <a:ln>
            <a:solidFill>
              <a:schemeClr val="accent6">
                <a:lumMod val="75000"/>
              </a:schemeClr>
            </a:solidFill>
          </a:ln>
        </p:spPr>
        <p:txBody>
          <a:bodyPr wrap="square">
            <a:spAutoFit/>
          </a:bodyPr>
          <a:lstStyle/>
          <a:p>
            <a:pPr algn="just"/>
            <a:r>
              <a:rPr lang="lv-LV" sz="1600" b="1" dirty="0">
                <a:latin typeface="Segoe UI Light" panose="020B0502040204020203" pitchFamily="34" charset="0"/>
                <a:ea typeface="Times New Roman" panose="02020603050405020304" pitchFamily="18" charset="0"/>
                <a:cs typeface="Segoe UI Light" panose="020B0502040204020203" pitchFamily="34" charset="0"/>
              </a:rPr>
              <a:t>Obligātas DV</a:t>
            </a:r>
            <a:r>
              <a:rPr lang="lv-LV" sz="1600" dirty="0">
                <a:latin typeface="Segoe UI Light" panose="020B0502040204020203" pitchFamily="34" charset="0"/>
                <a:ea typeface="Times New Roman" panose="02020603050405020304" pitchFamily="18" charset="0"/>
                <a:cs typeface="Segoe UI Light" panose="020B0502040204020203" pitchFamily="34" charset="0"/>
              </a:rPr>
              <a:t>, kur jau ir atzītas RO (LV ir)</a:t>
            </a:r>
            <a:r>
              <a:rPr lang="lv-LV" sz="1600" dirty="0">
                <a:latin typeface="Segoe UI Light" panose="020B0502040204020203" pitchFamily="34" charset="0"/>
                <a:cs typeface="Segoe UI Light" panose="020B0502040204020203" pitchFamily="34" charset="0"/>
              </a:rPr>
              <a:t>.</a:t>
            </a:r>
            <a:endParaRPr lang="lv-LV" sz="1600" dirty="0"/>
          </a:p>
        </p:txBody>
      </p:sp>
      <p:sp>
        <p:nvSpPr>
          <p:cNvPr id="15" name="Rectangle 14">
            <a:extLst>
              <a:ext uri="{FF2B5EF4-FFF2-40B4-BE49-F238E27FC236}">
                <a16:creationId xmlns:a16="http://schemas.microsoft.com/office/drawing/2014/main" id="{BBC63C6A-0902-46E0-9CA7-44AC59D9E7A9}"/>
              </a:ext>
            </a:extLst>
          </p:cNvPr>
          <p:cNvSpPr/>
          <p:nvPr/>
        </p:nvSpPr>
        <p:spPr>
          <a:xfrm>
            <a:off x="94712" y="1836543"/>
            <a:ext cx="3326669" cy="2631490"/>
          </a:xfrm>
          <a:prstGeom prst="rect">
            <a:avLst/>
          </a:prstGeom>
          <a:ln>
            <a:solidFill>
              <a:schemeClr val="accent6">
                <a:lumMod val="75000"/>
              </a:schemeClr>
            </a:solidFill>
          </a:ln>
        </p:spPr>
        <p:txBody>
          <a:bodyPr wrap="square">
            <a:spAutoFit/>
          </a:bodyPr>
          <a:lstStyle/>
          <a:p>
            <a:pPr algn="just"/>
            <a:r>
              <a:rPr lang="lv-LV" sz="1500" dirty="0">
                <a:latin typeface="Segoe UI Light" panose="020B0502040204020203" pitchFamily="34" charset="0"/>
                <a:ea typeface="Times New Roman" panose="02020603050405020304" pitchFamily="18" charset="0"/>
                <a:cs typeface="Segoe UI Light" panose="020B0502040204020203" pitchFamily="34" charset="0"/>
              </a:rPr>
              <a:t>DV izvēle – vai un </a:t>
            </a:r>
            <a:r>
              <a:rPr lang="lv-LV" sz="1500" b="1" dirty="0">
                <a:latin typeface="Segoe UI Light" panose="020B0502040204020203" pitchFamily="34" charset="0"/>
                <a:ea typeface="Times New Roman" panose="02020603050405020304" pitchFamily="18" charset="0"/>
                <a:cs typeface="Segoe UI Light" panose="020B0502040204020203" pitchFamily="34" charset="0"/>
              </a:rPr>
              <a:t>kuros</a:t>
            </a:r>
          </a:p>
          <a:p>
            <a:pPr algn="just"/>
            <a:r>
              <a:rPr lang="lv-LV" sz="1500" b="1" dirty="0">
                <a:latin typeface="Segoe UI Light" panose="020B0502040204020203" pitchFamily="34" charset="0"/>
                <a:ea typeface="Times New Roman" panose="02020603050405020304" pitchFamily="18" charset="0"/>
                <a:cs typeface="Segoe UI Light" panose="020B0502040204020203" pitchFamily="34" charset="0"/>
              </a:rPr>
              <a:t>sektoros</a:t>
            </a:r>
            <a:r>
              <a:rPr lang="lv-LV" sz="1500" dirty="0">
                <a:latin typeface="Segoe UI Light" panose="020B0502040204020203" pitchFamily="34" charset="0"/>
                <a:ea typeface="Times New Roman" panose="02020603050405020304" pitchFamily="18" charset="0"/>
                <a:cs typeface="Segoe UI Light" panose="020B0502040204020203" pitchFamily="34" charset="0"/>
              </a:rPr>
              <a:t>:</a:t>
            </a:r>
          </a:p>
          <a:p>
            <a:pPr marL="285750" indent="-285750" algn="just">
              <a:buFont typeface="Arial" panose="020B0604020202020204" pitchFamily="34" charset="0"/>
              <a:buChar char="•"/>
            </a:pPr>
            <a:r>
              <a:rPr lang="lv-LV" sz="1500" dirty="0">
                <a:latin typeface="Segoe UI Light" panose="020B0502040204020203" pitchFamily="34" charset="0"/>
                <a:cs typeface="Segoe UI Light" panose="020B0502040204020203" pitchFamily="34" charset="0"/>
              </a:rPr>
              <a:t>gaļas lopkopībā (liellopu gaļas, mājputnu gaļas, cūkgaļas) un olu nozarēs, dzīvie augi, kartupeļi, t.sk. </a:t>
            </a:r>
            <a:r>
              <a:rPr lang="lv-LV" sz="1500" dirty="0" err="1">
                <a:latin typeface="Segoe UI Light" panose="020B0502040204020203" pitchFamily="34" charset="0"/>
                <a:cs typeface="Segoe UI Light" panose="020B0502040204020203" pitchFamily="34" charset="0"/>
              </a:rPr>
              <a:t>bioloģ</a:t>
            </a:r>
            <a:r>
              <a:rPr lang="lv-LV" sz="1500" dirty="0">
                <a:latin typeface="Segoe UI Light" panose="020B0502040204020203" pitchFamily="34" charset="0"/>
                <a:cs typeface="Segoe UI Light" panose="020B0502040204020203" pitchFamily="34" charset="0"/>
              </a:rPr>
              <a:t>.</a:t>
            </a:r>
          </a:p>
          <a:p>
            <a:pPr marL="285750" indent="-285750" algn="just">
              <a:buFont typeface="Arial" panose="020B0604020202020204" pitchFamily="34" charset="0"/>
              <a:buChar char="•"/>
            </a:pPr>
            <a:r>
              <a:rPr lang="lv-LV" sz="1500" dirty="0">
                <a:latin typeface="Segoe UI Light" panose="020B0502040204020203" pitchFamily="34" charset="0"/>
                <a:cs typeface="Segoe UI Light" panose="020B0502040204020203" pitchFamily="34" charset="0"/>
              </a:rPr>
              <a:t>bioloģiskās piena un laukkopības nozarēs;</a:t>
            </a:r>
          </a:p>
          <a:p>
            <a:pPr marL="285750" indent="-285750" algn="just">
              <a:buFont typeface="Arial" panose="020B0604020202020204" pitchFamily="34" charset="0"/>
              <a:buChar char="•"/>
            </a:pPr>
            <a:r>
              <a:rPr lang="lv-LV" sz="1500" dirty="0">
                <a:latin typeface="Segoe UI Light" panose="020B0502040204020203" pitchFamily="34" charset="0"/>
                <a:cs typeface="Segoe UI Light" panose="020B0502040204020203" pitchFamily="34" charset="0"/>
              </a:rPr>
              <a:t>konvencionālās laukkopības un piena nozarēs (kā KS apvienībām jeb 2.līmenim).</a:t>
            </a:r>
            <a:endParaRPr lang="lv-LV" sz="1500" dirty="0"/>
          </a:p>
        </p:txBody>
      </p:sp>
      <p:sp>
        <p:nvSpPr>
          <p:cNvPr id="16" name="Rectangle 15">
            <a:extLst>
              <a:ext uri="{FF2B5EF4-FFF2-40B4-BE49-F238E27FC236}">
                <a16:creationId xmlns:a16="http://schemas.microsoft.com/office/drawing/2014/main" id="{89ED6361-A269-4ED0-8B35-C4B98B1D3451}"/>
              </a:ext>
            </a:extLst>
          </p:cNvPr>
          <p:cNvSpPr/>
          <p:nvPr/>
        </p:nvSpPr>
        <p:spPr>
          <a:xfrm>
            <a:off x="2393557" y="136802"/>
            <a:ext cx="6465308" cy="1077218"/>
          </a:xfrm>
          <a:prstGeom prst="rect">
            <a:avLst/>
          </a:prstGeom>
          <a:ln>
            <a:solidFill>
              <a:schemeClr val="accent6">
                <a:lumMod val="75000"/>
              </a:schemeClr>
            </a:solidFill>
          </a:ln>
        </p:spPr>
        <p:txBody>
          <a:bodyPr wrap="square">
            <a:spAutoFit/>
          </a:bodyPr>
          <a:lstStyle/>
          <a:p>
            <a:pPr marL="285750" indent="-285750" algn="just">
              <a:buFont typeface="Arial" panose="020B0604020202020204" pitchFamily="34" charset="0"/>
              <a:buChar char="•"/>
            </a:pPr>
            <a:r>
              <a:rPr lang="lv-LV" sz="1600" dirty="0">
                <a:latin typeface="Segoe UI Light" panose="020B0502040204020203" pitchFamily="34" charset="0"/>
                <a:cs typeface="Segoe UI Light" panose="020B0502040204020203" pitchFamily="34" charset="0"/>
              </a:rPr>
              <a:t>Atbalsts </a:t>
            </a:r>
            <a:r>
              <a:rPr lang="lv-LV" sz="1600" b="1" dirty="0">
                <a:latin typeface="Segoe UI Light" panose="020B0502040204020203" pitchFamily="34" charset="0"/>
                <a:cs typeface="Segoe UI Light" panose="020B0502040204020203" pitchFamily="34" charset="0"/>
              </a:rPr>
              <a:t>jaunu</a:t>
            </a:r>
            <a:r>
              <a:rPr lang="lv-LV" sz="1600" dirty="0">
                <a:latin typeface="Segoe UI Light" panose="020B0502040204020203" pitchFamily="34" charset="0"/>
                <a:cs typeface="Segoe UI Light" panose="020B0502040204020203" pitchFamily="34" charset="0"/>
              </a:rPr>
              <a:t> KS, RO CS, RO AD </a:t>
            </a:r>
            <a:r>
              <a:rPr lang="lv-LV" sz="1600" b="1" dirty="0">
                <a:latin typeface="Segoe UI Light" panose="020B0502040204020203" pitchFamily="34" charset="0"/>
                <a:cs typeface="Segoe UI Light" panose="020B0502040204020203" pitchFamily="34" charset="0"/>
              </a:rPr>
              <a:t>veidošanai</a:t>
            </a:r>
            <a:r>
              <a:rPr lang="lv-LV" sz="1600" dirty="0">
                <a:latin typeface="Segoe UI Light" panose="020B0502040204020203" pitchFamily="34" charset="0"/>
                <a:cs typeface="Segoe UI Light" panose="020B0502040204020203" pitchFamily="34" charset="0"/>
              </a:rPr>
              <a:t> vai </a:t>
            </a:r>
            <a:r>
              <a:rPr lang="lv-LV" sz="1600" b="1" dirty="0">
                <a:latin typeface="Segoe UI Light" panose="020B0502040204020203" pitchFamily="34" charset="0"/>
                <a:cs typeface="Segoe UI Light" panose="020B0502040204020203" pitchFamily="34" charset="0"/>
              </a:rPr>
              <a:t>esošo attīstībai</a:t>
            </a:r>
            <a:r>
              <a:rPr lang="lv-LV" sz="1600" dirty="0">
                <a:latin typeface="Segoe UI Light" panose="020B0502040204020203" pitchFamily="34" charset="0"/>
                <a:cs typeface="Segoe UI Light" panose="020B0502040204020203" pitchFamily="34" charset="0"/>
              </a:rPr>
              <a:t>, </a:t>
            </a:r>
            <a:r>
              <a:rPr lang="lv-LV" sz="1600" u="sng" dirty="0">
                <a:latin typeface="Segoe UI Light" panose="020B0502040204020203" pitchFamily="34" charset="0"/>
                <a:cs typeface="Segoe UI Light" panose="020B0502040204020203" pitchFamily="34" charset="0"/>
              </a:rPr>
              <a:t>izņemot </a:t>
            </a:r>
            <a:r>
              <a:rPr lang="lv-LV" sz="1600" dirty="0">
                <a:latin typeface="Segoe UI Light" panose="020B0502040204020203" pitchFamily="34" charset="0"/>
                <a:cs typeface="Segoe UI Light" panose="020B0502040204020203" pitchFamily="34" charset="0"/>
              </a:rPr>
              <a:t>konvencionālo piena un laukkopības nozares;</a:t>
            </a:r>
          </a:p>
          <a:p>
            <a:pPr marL="285750" indent="-285750" algn="just">
              <a:buFont typeface="Arial" panose="020B0604020202020204" pitchFamily="34" charset="0"/>
              <a:buChar char="•"/>
            </a:pPr>
            <a:r>
              <a:rPr lang="lv-LV" sz="1600" dirty="0">
                <a:latin typeface="Segoe UI Light" panose="020B0502040204020203" pitchFamily="34" charset="0"/>
                <a:cs typeface="Segoe UI Light" panose="020B0502040204020203" pitchFamily="34" charset="0"/>
              </a:rPr>
              <a:t>Atbalsts </a:t>
            </a:r>
            <a:r>
              <a:rPr lang="lv-LV" sz="1600" b="1" dirty="0">
                <a:latin typeface="Segoe UI Light" panose="020B0502040204020203" pitchFamily="34" charset="0"/>
                <a:cs typeface="Segoe UI Light" panose="020B0502040204020203" pitchFamily="34" charset="0"/>
              </a:rPr>
              <a:t>KS apvienībām </a:t>
            </a:r>
            <a:r>
              <a:rPr lang="lv-LV" sz="1600" dirty="0">
                <a:latin typeface="Segoe UI Light" panose="020B0502040204020203" pitchFamily="34" charset="0"/>
                <a:cs typeface="Segoe UI Light" panose="020B0502040204020203" pitchFamily="34" charset="0"/>
              </a:rPr>
              <a:t>(2.līmenim, t.sk. RO piena un laukkopības nozarēs)</a:t>
            </a:r>
            <a:endParaRPr lang="lv-LV" sz="1600" dirty="0"/>
          </a:p>
        </p:txBody>
      </p:sp>
      <p:sp>
        <p:nvSpPr>
          <p:cNvPr id="6" name="Right Brace 5">
            <a:extLst>
              <a:ext uri="{FF2B5EF4-FFF2-40B4-BE49-F238E27FC236}">
                <a16:creationId xmlns:a16="http://schemas.microsoft.com/office/drawing/2014/main" id="{0CDD1CC6-BB02-4E57-A3F0-89635B3CA65B}"/>
              </a:ext>
            </a:extLst>
          </p:cNvPr>
          <p:cNvSpPr/>
          <p:nvPr/>
        </p:nvSpPr>
        <p:spPr>
          <a:xfrm rot="16200000">
            <a:off x="5307353" y="217050"/>
            <a:ext cx="219004" cy="2208365"/>
          </a:xfrm>
          <a:prstGeom prst="righ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lv-LV"/>
          </a:p>
        </p:txBody>
      </p:sp>
      <p:sp>
        <p:nvSpPr>
          <p:cNvPr id="17" name="Rectangle 16">
            <a:extLst>
              <a:ext uri="{FF2B5EF4-FFF2-40B4-BE49-F238E27FC236}">
                <a16:creationId xmlns:a16="http://schemas.microsoft.com/office/drawing/2014/main" id="{28ECEF4E-F371-4964-BC02-8216850D7E68}"/>
              </a:ext>
            </a:extLst>
          </p:cNvPr>
          <p:cNvSpPr/>
          <p:nvPr/>
        </p:nvSpPr>
        <p:spPr>
          <a:xfrm>
            <a:off x="173140" y="274266"/>
            <a:ext cx="2108422" cy="461665"/>
          </a:xfrm>
          <a:prstGeom prst="rect">
            <a:avLst/>
          </a:prstGeom>
        </p:spPr>
        <p:txBody>
          <a:bodyPr wrap="square">
            <a:spAutoFit/>
          </a:bodyPr>
          <a:lstStyle/>
          <a:p>
            <a:pPr algn="ctr"/>
            <a:r>
              <a:rPr lang="lv-LV" sz="24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KS</a:t>
            </a:r>
            <a:r>
              <a:rPr lang="lv-LV" sz="2400" b="1" dirty="0">
                <a:latin typeface="Segoe UI Light" panose="020B0502040204020203" pitchFamily="34" charset="0"/>
                <a:ea typeface="Times New Roman" panose="02020603050405020304" pitchFamily="18" charset="0"/>
                <a:cs typeface="Segoe UI Light" panose="020B0502040204020203" pitchFamily="34" charset="0"/>
              </a:rPr>
              <a:t> </a:t>
            </a:r>
            <a:r>
              <a:rPr lang="lv-LV" sz="24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un/vai  RO</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A3B92CFA-A3CB-4C7E-95D6-E8C33E6EDC10}"/>
                  </a:ext>
                </a:extLst>
              </p:cNvPr>
              <p:cNvGraphicFramePr>
                <a:graphicFrameLocks noChangeAspect="1"/>
              </p:cNvGraphicFramePr>
              <p:nvPr>
                <p:extLst>
                  <p:ext uri="{D42A27DB-BD31-4B8C-83A1-F6EECF244321}">
                    <p14:modId xmlns:p14="http://schemas.microsoft.com/office/powerpoint/2010/main" val="144558223"/>
                  </p:ext>
                </p:extLst>
              </p:nvPr>
            </p:nvGraphicFramePr>
            <p:xfrm>
              <a:off x="2393557" y="1891040"/>
              <a:ext cx="468464" cy="468464"/>
            </p:xfrm>
            <a:graphic>
              <a:graphicData uri="http://schemas.microsoft.com/office/powerpoint/2016/slidezoom">
                <pslz:sldZm>
                  <pslz:sldZmObj sldId="534" cId="2208913390">
                    <pslz:zmPr id="{EFC2AF06-FD81-4020-98F1-E18115C9A718}"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468464" cy="468464"/>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A3B92CFA-A3CB-4C7E-95D6-E8C33E6EDC10}"/>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2393557" y="1891040"/>
                <a:ext cx="468464" cy="468464"/>
              </a:xfrm>
              <a:prstGeom prst="rect">
                <a:avLst/>
              </a:prstGeom>
              <a:ln w="3175">
                <a:solidFill>
                  <a:prstClr val="ltGray"/>
                </a:solidFill>
              </a:ln>
            </p:spPr>
          </p:pic>
        </mc:Fallback>
      </mc:AlternateContent>
      <p:sp>
        <p:nvSpPr>
          <p:cNvPr id="5" name="Arrow: Bent-Up 4">
            <a:extLst>
              <a:ext uri="{FF2B5EF4-FFF2-40B4-BE49-F238E27FC236}">
                <a16:creationId xmlns:a16="http://schemas.microsoft.com/office/drawing/2014/main" id="{CDB0EDA5-C514-430F-941E-99C3AE2E79E7}"/>
              </a:ext>
            </a:extLst>
          </p:cNvPr>
          <p:cNvSpPr/>
          <p:nvPr/>
        </p:nvSpPr>
        <p:spPr>
          <a:xfrm rot="10800000" flipH="1">
            <a:off x="7385300" y="1636970"/>
            <a:ext cx="1199863" cy="246942"/>
          </a:xfrm>
          <a:prstGeom prst="bentUp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grpSp>
        <p:nvGrpSpPr>
          <p:cNvPr id="3" name="Group 2">
            <a:extLst>
              <a:ext uri="{FF2B5EF4-FFF2-40B4-BE49-F238E27FC236}">
                <a16:creationId xmlns:a16="http://schemas.microsoft.com/office/drawing/2014/main" id="{0DAB9E71-E4F2-49C9-BBF9-7634958C89AF}"/>
              </a:ext>
            </a:extLst>
          </p:cNvPr>
          <p:cNvGrpSpPr/>
          <p:nvPr/>
        </p:nvGrpSpPr>
        <p:grpSpPr>
          <a:xfrm>
            <a:off x="3421382" y="1464766"/>
            <a:ext cx="4351975" cy="4757856"/>
            <a:chOff x="3421382" y="1464766"/>
            <a:chExt cx="4351975" cy="4757856"/>
          </a:xfrm>
        </p:grpSpPr>
        <p:pic>
          <p:nvPicPr>
            <p:cNvPr id="9" name="Picture 8">
              <a:extLst>
                <a:ext uri="{FF2B5EF4-FFF2-40B4-BE49-F238E27FC236}">
                  <a16:creationId xmlns:a16="http://schemas.microsoft.com/office/drawing/2014/main" id="{67598F2C-24C8-4787-8785-46D97182F547}"/>
                </a:ext>
              </a:extLst>
            </p:cNvPr>
            <p:cNvPicPr>
              <a:picLocks noChangeAspect="1"/>
            </p:cNvPicPr>
            <p:nvPr/>
          </p:nvPicPr>
          <p:blipFill>
            <a:blip r:embed="rId5"/>
            <a:stretch>
              <a:fillRect/>
            </a:stretch>
          </p:blipFill>
          <p:spPr>
            <a:xfrm>
              <a:off x="3421382" y="1464766"/>
              <a:ext cx="4351975" cy="4757856"/>
            </a:xfrm>
            <a:prstGeom prst="rect">
              <a:avLst/>
            </a:prstGeom>
          </p:spPr>
        </p:pic>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5A7F65AE-6E99-46CB-84F3-C3A344B62770}"/>
                    </a:ext>
                  </a:extLst>
                </p:cNvPr>
                <p:cNvGraphicFramePr>
                  <a:graphicFrameLocks noChangeAspect="1"/>
                </p:cNvGraphicFramePr>
                <p:nvPr>
                  <p:extLst>
                    <p:ext uri="{D42A27DB-BD31-4B8C-83A1-F6EECF244321}">
                      <p14:modId xmlns:p14="http://schemas.microsoft.com/office/powerpoint/2010/main" val="1079394059"/>
                    </p:ext>
                  </p:extLst>
                </p:nvPr>
              </p:nvGraphicFramePr>
              <p:xfrm>
                <a:off x="6185437" y="2250128"/>
                <a:ext cx="1199863" cy="217331"/>
              </p:xfrm>
              <a:graphic>
                <a:graphicData uri="http://schemas.microsoft.com/office/powerpoint/2016/slidezoom">
                  <pslz:sldZm>
                    <pslz:sldZmObj sldId="535" cId="2348095105">
                      <pslz:zmPr id="{BD5AF0DF-9080-49C5-BF31-9FE5F34EB693}"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199863" cy="217331"/>
                          </a:xfrm>
                          <a:prstGeom prst="rect">
                            <a:avLst/>
                          </a:prstGeom>
                          <a:ln w="3175">
                            <a:noFill/>
                          </a:ln>
                        </p166:spPr>
                      </pslz:zmPr>
                    </pslz:sldZmObj>
                  </pslz:sldZm>
                </a:graphicData>
              </a:graphic>
            </p:graphicFrame>
          </mc:Choice>
          <mc:Fallback xmlns="">
            <p:pic>
              <p:nvPicPr>
                <p:cNvPr id="30" name="Slide Zoom 29">
                  <a:hlinkClick r:id="rId7" action="ppaction://hlinksldjump"/>
                  <a:extLst>
                    <a:ext uri="{FF2B5EF4-FFF2-40B4-BE49-F238E27FC236}">
                      <a16:creationId xmlns:a16="http://schemas.microsoft.com/office/drawing/2014/main" id="{5A7F65AE-6E99-46CB-84F3-C3A344B62770}"/>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6185437" y="2250128"/>
                  <a:ext cx="1199863" cy="21733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EE7A8E36-1611-428A-9833-104D3003A652}"/>
                    </a:ext>
                  </a:extLst>
                </p:cNvPr>
                <p:cNvGraphicFramePr>
                  <a:graphicFrameLocks noChangeAspect="1"/>
                </p:cNvGraphicFramePr>
                <p:nvPr>
                  <p:extLst>
                    <p:ext uri="{D42A27DB-BD31-4B8C-83A1-F6EECF244321}">
                      <p14:modId xmlns:p14="http://schemas.microsoft.com/office/powerpoint/2010/main" val="3517352130"/>
                    </p:ext>
                  </p:extLst>
                </p:nvPr>
              </p:nvGraphicFramePr>
              <p:xfrm>
                <a:off x="3832868" y="2204068"/>
                <a:ext cx="910249" cy="249713"/>
              </p:xfrm>
              <a:graphic>
                <a:graphicData uri="http://schemas.microsoft.com/office/powerpoint/2016/slidezoom">
                  <pslz:sldZm>
                    <pslz:sldZmObj sldId="536" cId="3723604365">
                      <pslz:zmPr id="{4239C457-B543-4C05-BE20-8CDFB0BEEE4A}"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910249" cy="249713"/>
                          </a:xfrm>
                          <a:prstGeom prst="rect">
                            <a:avLst/>
                          </a:prstGeom>
                          <a:ln w="3175">
                            <a:noFill/>
                          </a:ln>
                        </p166:spPr>
                      </pslz:zmPr>
                    </pslz:sldZmObj>
                  </pslz:sldZm>
                </a:graphicData>
              </a:graphic>
            </p:graphicFrame>
          </mc:Choice>
          <mc:Fallback xmlns="">
            <p:pic>
              <p:nvPicPr>
                <p:cNvPr id="32" name="Slide Zoom 31">
                  <a:hlinkClick r:id="rId10" action="ppaction://hlinksldjump"/>
                  <a:extLst>
                    <a:ext uri="{FF2B5EF4-FFF2-40B4-BE49-F238E27FC236}">
                      <a16:creationId xmlns:a16="http://schemas.microsoft.com/office/drawing/2014/main" id="{EE7A8E36-1611-428A-9833-104D3003A652}"/>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3832868" y="2204068"/>
                  <a:ext cx="910249" cy="24971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4" name="Slide Zoom 33">
                  <a:extLst>
                    <a:ext uri="{FF2B5EF4-FFF2-40B4-BE49-F238E27FC236}">
                      <a16:creationId xmlns:a16="http://schemas.microsoft.com/office/drawing/2014/main" id="{4701AA7A-D939-4A7B-83A8-954E69D08F0B}"/>
                    </a:ext>
                  </a:extLst>
                </p:cNvPr>
                <p:cNvGraphicFramePr>
                  <a:graphicFrameLocks noChangeAspect="1"/>
                </p:cNvGraphicFramePr>
                <p:nvPr>
                  <p:extLst>
                    <p:ext uri="{D42A27DB-BD31-4B8C-83A1-F6EECF244321}">
                      <p14:modId xmlns:p14="http://schemas.microsoft.com/office/powerpoint/2010/main" val="574242765"/>
                    </p:ext>
                  </p:extLst>
                </p:nvPr>
              </p:nvGraphicFramePr>
              <p:xfrm>
                <a:off x="3676873" y="4007223"/>
                <a:ext cx="1271597" cy="246943"/>
              </p:xfrm>
              <a:graphic>
                <a:graphicData uri="http://schemas.microsoft.com/office/powerpoint/2016/slidezoom">
                  <pslz:sldZm>
                    <pslz:sldZmObj sldId="538" cId="2295420429">
                      <pslz:zmPr id="{FFAE2DD9-7579-4DE9-BB38-CA71020A0E17}" imageType="cover" transitionDur="100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271597" cy="246943"/>
                          </a:xfrm>
                          <a:prstGeom prst="rect">
                            <a:avLst/>
                          </a:prstGeom>
                          <a:ln w="3175">
                            <a:noFill/>
                          </a:ln>
                        </p166:spPr>
                      </pslz:zmPr>
                    </pslz:sldZmObj>
                  </pslz:sldZm>
                </a:graphicData>
              </a:graphic>
            </p:graphicFrame>
          </mc:Choice>
          <mc:Fallback xmlns="">
            <p:pic>
              <p:nvPicPr>
                <p:cNvPr id="34" name="Slide Zoom 33">
                  <a:hlinkClick r:id="rId13" action="ppaction://hlinksldjump"/>
                  <a:extLst>
                    <a:ext uri="{FF2B5EF4-FFF2-40B4-BE49-F238E27FC236}">
                      <a16:creationId xmlns:a16="http://schemas.microsoft.com/office/drawing/2014/main" id="{4701AA7A-D939-4A7B-83A8-954E69D08F0B}"/>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3676873" y="4007223"/>
                  <a:ext cx="1271597" cy="24694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36" name="Slide Zoom 35">
                  <a:extLst>
                    <a:ext uri="{FF2B5EF4-FFF2-40B4-BE49-F238E27FC236}">
                      <a16:creationId xmlns:a16="http://schemas.microsoft.com/office/drawing/2014/main" id="{2DB0F75A-87CB-4A43-8268-D5BA2C5629BC}"/>
                    </a:ext>
                  </a:extLst>
                </p:cNvPr>
                <p:cNvGraphicFramePr>
                  <a:graphicFrameLocks noChangeAspect="1"/>
                </p:cNvGraphicFramePr>
                <p:nvPr>
                  <p:extLst>
                    <p:ext uri="{D42A27DB-BD31-4B8C-83A1-F6EECF244321}">
                      <p14:modId xmlns:p14="http://schemas.microsoft.com/office/powerpoint/2010/main" val="2198921775"/>
                    </p:ext>
                  </p:extLst>
                </p:nvPr>
              </p:nvGraphicFramePr>
              <p:xfrm>
                <a:off x="6291442" y="4088068"/>
                <a:ext cx="1199863" cy="447111"/>
              </p:xfrm>
              <a:graphic>
                <a:graphicData uri="http://schemas.microsoft.com/office/powerpoint/2016/slidezoom">
                  <pslz:sldZm>
                    <pslz:sldZmObj sldId="539" cId="1621539025">
                      <pslz:zmPr id="{83534691-AE00-49A4-8D5D-F04D293FB047}" imageType="cover" transitionDur="100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199863" cy="447111"/>
                          </a:xfrm>
                          <a:prstGeom prst="rect">
                            <a:avLst/>
                          </a:prstGeom>
                          <a:ln w="3175">
                            <a:noFill/>
                          </a:ln>
                        </p166:spPr>
                      </pslz:zmPr>
                    </pslz:sldZmObj>
                  </pslz:sldZm>
                </a:graphicData>
              </a:graphic>
            </p:graphicFrame>
          </mc:Choice>
          <mc:Fallback xmlns="">
            <p:pic>
              <p:nvPicPr>
                <p:cNvPr id="36" name="Slide Zoom 35">
                  <a:hlinkClick r:id="rId16" action="ppaction://hlinksldjump"/>
                  <a:extLst>
                    <a:ext uri="{FF2B5EF4-FFF2-40B4-BE49-F238E27FC236}">
                      <a16:creationId xmlns:a16="http://schemas.microsoft.com/office/drawing/2014/main" id="{2DB0F75A-87CB-4A43-8268-D5BA2C5629BC}"/>
                    </a:ext>
                  </a:extLst>
                </p:cNvPr>
                <p:cNvPicPr>
                  <a:picLocks noGrp="1" noRot="1" noChangeAspect="1" noMove="1" noResize="1" noEditPoints="1" noAdjustHandles="1" noChangeArrowheads="1" noChangeShapeType="1"/>
                </p:cNvPicPr>
                <p:nvPr/>
              </p:nvPicPr>
              <p:blipFill>
                <a:blip r:embed="rId17">
                  <a:extLst>
                    <a:ext uri="{28A0092B-C50C-407E-A947-70E740481C1C}">
                      <a14:useLocalDpi xmlns:a14="http://schemas.microsoft.com/office/drawing/2010/main" val="0"/>
                    </a:ext>
                  </a:extLst>
                </a:blip>
                <a:stretch>
                  <a:fillRect/>
                </a:stretch>
              </p:blipFill>
              <p:spPr>
                <a:xfrm>
                  <a:off x="6291442" y="4088068"/>
                  <a:ext cx="1199863" cy="447111"/>
                </a:xfrm>
                <a:prstGeom prst="rect">
                  <a:avLst/>
                </a:prstGeom>
                <a:ln w="3175">
                  <a:noFill/>
                </a:ln>
              </p:spPr>
            </p:pic>
          </mc:Fallback>
        </mc:AlternateContent>
      </p:grpSp>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52C08A9F-258E-4DCB-B830-391BBE776AF0}"/>
                  </a:ext>
                </a:extLst>
              </p:cNvPr>
              <p:cNvGraphicFramePr>
                <a:graphicFrameLocks noChangeAspect="1"/>
              </p:cNvGraphicFramePr>
              <p:nvPr>
                <p:extLst>
                  <p:ext uri="{D42A27DB-BD31-4B8C-83A1-F6EECF244321}">
                    <p14:modId xmlns:p14="http://schemas.microsoft.com/office/powerpoint/2010/main" val="2595463209"/>
                  </p:ext>
                </p:extLst>
              </p:nvPr>
            </p:nvGraphicFramePr>
            <p:xfrm>
              <a:off x="142063" y="687260"/>
              <a:ext cx="2170576" cy="471477"/>
            </p:xfrm>
            <a:graphic>
              <a:graphicData uri="http://schemas.microsoft.com/office/powerpoint/2016/slidezoom">
                <pslz:sldZm>
                  <pslz:sldZmObj sldId="559" cId="2937645818">
                    <pslz:zmPr id="{44131550-77C4-4320-9E3C-F7FCC794DAB9}" imageType="cover" transitionDur="1000">
                      <p166:blipFill xmlns:p166="http://schemas.microsoft.com/office/powerpoint/2016/6/main">
                        <a:blip r:embed="rId18">
                          <a:extLst>
                            <a:ext uri="{28A0092B-C50C-407E-A947-70E740481C1C}">
                              <a14:useLocalDpi xmlns:a14="http://schemas.microsoft.com/office/drawing/2010/main" val="0"/>
                            </a:ext>
                          </a:extLst>
                        </a:blip>
                        <a:stretch>
                          <a:fillRect/>
                        </a:stretch>
                      </p166:blipFill>
                      <p166:spPr xmlns:p166="http://schemas.microsoft.com/office/powerpoint/2016/6/main">
                        <a:xfrm>
                          <a:off x="0" y="0"/>
                          <a:ext cx="2170576" cy="471477"/>
                        </a:xfrm>
                        <a:prstGeom prst="rect">
                          <a:avLst/>
                        </a:prstGeom>
                        <a:ln w="3175">
                          <a:noFill/>
                        </a:ln>
                      </p166:spPr>
                    </pslz:zmPr>
                  </pslz:sldZmObj>
                </pslz:sldZm>
              </a:graphicData>
            </a:graphic>
          </p:graphicFrame>
        </mc:Choice>
        <mc:Fallback xmlns="">
          <p:pic>
            <p:nvPicPr>
              <p:cNvPr id="11" name="Slide Zoom 10">
                <a:hlinkClick r:id="rId19" action="ppaction://hlinksldjump"/>
                <a:extLst>
                  <a:ext uri="{FF2B5EF4-FFF2-40B4-BE49-F238E27FC236}">
                    <a16:creationId xmlns:a16="http://schemas.microsoft.com/office/drawing/2014/main" id="{52C08A9F-258E-4DCB-B830-391BBE776AF0}"/>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Lst>
              </a:blip>
              <a:stretch>
                <a:fillRect/>
              </a:stretch>
            </p:blipFill>
            <p:spPr>
              <a:xfrm>
                <a:off x="142063" y="687260"/>
                <a:ext cx="2170576" cy="471477"/>
              </a:xfrm>
              <a:prstGeom prst="rect">
                <a:avLst/>
              </a:prstGeom>
              <a:ln w="3175">
                <a:noFill/>
              </a:ln>
            </p:spPr>
          </p:pic>
        </mc:Fallback>
      </mc:AlternateContent>
    </p:spTree>
    <p:extLst>
      <p:ext uri="{BB962C8B-B14F-4D97-AF65-F5344CB8AC3E}">
        <p14:creationId xmlns:p14="http://schemas.microsoft.com/office/powerpoint/2010/main" val="2692219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E46AA2-3107-44A0-9D86-EB1C8EFF1F64}"/>
              </a:ext>
            </a:extLst>
          </p:cNvPr>
          <p:cNvSpPr/>
          <p:nvPr/>
        </p:nvSpPr>
        <p:spPr>
          <a:xfrm>
            <a:off x="260209" y="167935"/>
            <a:ext cx="4551488" cy="523220"/>
          </a:xfrm>
          <a:prstGeom prst="rect">
            <a:avLst/>
          </a:prstGeom>
        </p:spPr>
        <p:txBody>
          <a:bodyPr wrap="square">
            <a:spAutoFit/>
          </a:bodyPr>
          <a:lstStyle/>
          <a:p>
            <a:r>
              <a:rPr lang="lv-LV" sz="28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Pamatnosacījumi</a:t>
            </a:r>
          </a:p>
        </p:txBody>
      </p:sp>
      <p:grpSp>
        <p:nvGrpSpPr>
          <p:cNvPr id="24" name="Group 23">
            <a:extLst>
              <a:ext uri="{FF2B5EF4-FFF2-40B4-BE49-F238E27FC236}">
                <a16:creationId xmlns:a16="http://schemas.microsoft.com/office/drawing/2014/main" id="{A08713A4-B1E5-4B08-9F02-DE1D8DB16882}"/>
              </a:ext>
            </a:extLst>
          </p:cNvPr>
          <p:cNvGrpSpPr/>
          <p:nvPr/>
        </p:nvGrpSpPr>
        <p:grpSpPr>
          <a:xfrm>
            <a:off x="97102" y="691155"/>
            <a:ext cx="8921870" cy="5953585"/>
            <a:chOff x="97102" y="691155"/>
            <a:chExt cx="8921870" cy="5953585"/>
          </a:xfrm>
        </p:grpSpPr>
        <p:sp>
          <p:nvSpPr>
            <p:cNvPr id="9" name="Rectangle: Rounded Corners 8">
              <a:extLst>
                <a:ext uri="{FF2B5EF4-FFF2-40B4-BE49-F238E27FC236}">
                  <a16:creationId xmlns:a16="http://schemas.microsoft.com/office/drawing/2014/main" id="{7D397D94-B922-4BDA-BA2F-D19CD930A167}"/>
                </a:ext>
              </a:extLst>
            </p:cNvPr>
            <p:cNvSpPr/>
            <p:nvPr/>
          </p:nvSpPr>
          <p:spPr>
            <a:xfrm>
              <a:off x="97102" y="732199"/>
              <a:ext cx="2109092" cy="1020932"/>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lv-LV" sz="2000" b="1" dirty="0">
                  <a:latin typeface="Segoe UI Light" panose="020B0502040204020203" pitchFamily="34" charset="0"/>
                  <a:cs typeface="Segoe UI Light" panose="020B0502040204020203" pitchFamily="34" charset="0"/>
                </a:rPr>
                <a:t>Jebkura juridiska persona</a:t>
              </a:r>
            </a:p>
          </p:txBody>
        </p:sp>
        <p:sp>
          <p:nvSpPr>
            <p:cNvPr id="10" name="Rectangle: Rounded Corners 9">
              <a:extLst>
                <a:ext uri="{FF2B5EF4-FFF2-40B4-BE49-F238E27FC236}">
                  <a16:creationId xmlns:a16="http://schemas.microsoft.com/office/drawing/2014/main" id="{D3D7CC00-F84D-4E25-8B85-6D43E9922849}"/>
                </a:ext>
              </a:extLst>
            </p:cNvPr>
            <p:cNvSpPr/>
            <p:nvPr/>
          </p:nvSpPr>
          <p:spPr>
            <a:xfrm>
              <a:off x="250778" y="1463986"/>
              <a:ext cx="2232703" cy="1473957"/>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lvl="0"/>
              <a:r>
                <a:rPr lang="lv-LV" dirty="0">
                  <a:solidFill>
                    <a:schemeClr val="tx1"/>
                  </a:solidFill>
                  <a:latin typeface="Segoe UI Light" panose="020B0502040204020203" pitchFamily="34" charset="0"/>
                  <a:cs typeface="Segoe UI Light" panose="020B0502040204020203" pitchFamily="34" charset="0"/>
                </a:rPr>
                <a:t>-) KS</a:t>
              </a:r>
            </a:p>
            <a:p>
              <a:pPr lvl="0"/>
              <a:r>
                <a:rPr lang="lv-LV" dirty="0">
                  <a:solidFill>
                    <a:schemeClr val="tx1"/>
                  </a:solidFill>
                  <a:latin typeface="Segoe UI Light" panose="020B0502040204020203" pitchFamily="34" charset="0"/>
                  <a:cs typeface="Segoe UI Light" panose="020B0502040204020203" pitchFamily="34" charset="0"/>
                </a:rPr>
                <a:t>   (t.sk. atbilstīga KS)</a:t>
              </a:r>
            </a:p>
            <a:p>
              <a:pPr lvl="0"/>
              <a:r>
                <a:rPr lang="lv-LV" dirty="0">
                  <a:solidFill>
                    <a:schemeClr val="tx1"/>
                  </a:solidFill>
                  <a:latin typeface="Segoe UI Light" panose="020B0502040204020203" pitchFamily="34" charset="0"/>
                  <a:cs typeface="Segoe UI Light" panose="020B0502040204020203" pitchFamily="34" charset="0"/>
                </a:rPr>
                <a:t>-) SIA</a:t>
              </a:r>
            </a:p>
            <a:p>
              <a:pPr lvl="0"/>
              <a:r>
                <a:rPr lang="lv-LV" dirty="0">
                  <a:solidFill>
                    <a:schemeClr val="tx1"/>
                  </a:solidFill>
                  <a:latin typeface="Segoe UI Light" panose="020B0502040204020203" pitchFamily="34" charset="0"/>
                  <a:cs typeface="Segoe UI Light" panose="020B0502040204020203" pitchFamily="34" charset="0"/>
                </a:rPr>
                <a:t>-) AS</a:t>
              </a:r>
              <a:endParaRPr lang="lv-LV" dirty="0"/>
            </a:p>
          </p:txBody>
        </p:sp>
        <p:sp>
          <p:nvSpPr>
            <p:cNvPr id="11" name="Rectangle: Rounded Corners 10">
              <a:extLst>
                <a:ext uri="{FF2B5EF4-FFF2-40B4-BE49-F238E27FC236}">
                  <a16:creationId xmlns:a16="http://schemas.microsoft.com/office/drawing/2014/main" id="{63A35026-ACA6-4D57-AB17-D9469DA9C32C}"/>
                </a:ext>
              </a:extLst>
            </p:cNvPr>
            <p:cNvSpPr/>
            <p:nvPr/>
          </p:nvSpPr>
          <p:spPr>
            <a:xfrm>
              <a:off x="3011467" y="727223"/>
              <a:ext cx="2109091" cy="1020932"/>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lv-LV" sz="2000" b="1" dirty="0">
                  <a:latin typeface="Segoe UI Light" panose="020B0502040204020203" pitchFamily="34" charset="0"/>
                  <a:cs typeface="Segoe UI Light" panose="020B0502040204020203" pitchFamily="34" charset="0"/>
                </a:rPr>
                <a:t>Atzīta RO</a:t>
              </a:r>
            </a:p>
          </p:txBody>
        </p:sp>
        <p:sp>
          <p:nvSpPr>
            <p:cNvPr id="12" name="Rectangle: Rounded Corners 11">
              <a:extLst>
                <a:ext uri="{FF2B5EF4-FFF2-40B4-BE49-F238E27FC236}">
                  <a16:creationId xmlns:a16="http://schemas.microsoft.com/office/drawing/2014/main" id="{9C3BA035-5306-4ADE-8838-E8EF23F9F425}"/>
                </a:ext>
              </a:extLst>
            </p:cNvPr>
            <p:cNvSpPr/>
            <p:nvPr/>
          </p:nvSpPr>
          <p:spPr>
            <a:xfrm>
              <a:off x="6159761" y="691155"/>
              <a:ext cx="2109091" cy="1020932"/>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lv-LV" sz="2000" b="1" dirty="0">
                  <a:latin typeface="Segoe UI Light" panose="020B0502040204020203" pitchFamily="34" charset="0"/>
                  <a:cs typeface="Segoe UI Light" panose="020B0502040204020203" pitchFamily="34" charset="0"/>
                </a:rPr>
                <a:t>Galvenie nosacījumi</a:t>
              </a:r>
            </a:p>
          </p:txBody>
        </p:sp>
        <p:sp>
          <p:nvSpPr>
            <p:cNvPr id="13" name="Arrow: Right 12">
              <a:extLst>
                <a:ext uri="{FF2B5EF4-FFF2-40B4-BE49-F238E27FC236}">
                  <a16:creationId xmlns:a16="http://schemas.microsoft.com/office/drawing/2014/main" id="{01B5BE46-892D-4F7E-A697-3788A29568EC}"/>
                </a:ext>
              </a:extLst>
            </p:cNvPr>
            <p:cNvSpPr/>
            <p:nvPr/>
          </p:nvSpPr>
          <p:spPr>
            <a:xfrm>
              <a:off x="2329001" y="970934"/>
              <a:ext cx="621437" cy="461374"/>
            </a:xfrm>
            <a:prstGeom prst="rightArrow">
              <a:avLst/>
            </a:prstGeom>
            <a:solidFill>
              <a:srgbClr val="FF99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lv-LV"/>
            </a:p>
          </p:txBody>
        </p:sp>
        <p:sp>
          <p:nvSpPr>
            <p:cNvPr id="14" name="Arrow: Right 13">
              <a:extLst>
                <a:ext uri="{FF2B5EF4-FFF2-40B4-BE49-F238E27FC236}">
                  <a16:creationId xmlns:a16="http://schemas.microsoft.com/office/drawing/2014/main" id="{4CC34301-9373-4506-8284-85544F120C06}"/>
                </a:ext>
              </a:extLst>
            </p:cNvPr>
            <p:cNvSpPr/>
            <p:nvPr/>
          </p:nvSpPr>
          <p:spPr>
            <a:xfrm>
              <a:off x="5377638" y="914629"/>
              <a:ext cx="621437" cy="461374"/>
            </a:xfrm>
            <a:prstGeom prst="rightArrow">
              <a:avLst/>
            </a:prstGeom>
            <a:solidFill>
              <a:srgbClr val="FF99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lv-LV"/>
            </a:p>
          </p:txBody>
        </p:sp>
        <p:sp>
          <p:nvSpPr>
            <p:cNvPr id="18" name="Rectangle: Rounded Corners 17">
              <a:extLst>
                <a:ext uri="{FF2B5EF4-FFF2-40B4-BE49-F238E27FC236}">
                  <a16:creationId xmlns:a16="http://schemas.microsoft.com/office/drawing/2014/main" id="{1656C378-17B1-49E3-9294-D7B7011E1B30}"/>
                </a:ext>
              </a:extLst>
            </p:cNvPr>
            <p:cNvSpPr/>
            <p:nvPr/>
          </p:nvSpPr>
          <p:spPr>
            <a:xfrm>
              <a:off x="6273319" y="1432308"/>
              <a:ext cx="2745653" cy="5212432"/>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lvl="0" algn="just"/>
              <a:r>
                <a:rPr lang="lv-LV" b="1" dirty="0">
                  <a:solidFill>
                    <a:schemeClr val="tx1"/>
                  </a:solidFill>
                  <a:latin typeface="Segoe UI Light" panose="020B0502040204020203" pitchFamily="34" charset="0"/>
                  <a:cs typeface="Segoe UI Light" panose="020B0502040204020203" pitchFamily="34" charset="0"/>
                </a:rPr>
                <a:t>-) 3-7 gadi</a:t>
              </a:r>
            </a:p>
            <a:p>
              <a:pPr lvl="0" algn="just"/>
              <a:endParaRPr lang="lv-LV" b="1" dirty="0">
                <a:solidFill>
                  <a:schemeClr val="tx1"/>
                </a:solidFill>
                <a:latin typeface="Segoe UI Light" panose="020B0502040204020203" pitchFamily="34" charset="0"/>
                <a:cs typeface="Segoe UI Light" panose="020B0502040204020203" pitchFamily="34" charset="0"/>
              </a:endParaRPr>
            </a:p>
            <a:p>
              <a:pPr lvl="0" algn="just"/>
              <a:r>
                <a:rPr lang="lv-LV" b="1" dirty="0">
                  <a:solidFill>
                    <a:schemeClr val="tx1"/>
                  </a:solidFill>
                  <a:latin typeface="Segoe UI Light" panose="020B0502040204020203" pitchFamily="34" charset="0"/>
                  <a:cs typeface="Segoe UI Light" panose="020B0502040204020203" pitchFamily="34" charset="0"/>
                </a:rPr>
                <a:t>-) A&amp;D </a:t>
              </a:r>
              <a:r>
                <a:rPr lang="lv-LV" dirty="0">
                  <a:solidFill>
                    <a:schemeClr val="tx1"/>
                  </a:solidFill>
                  <a:latin typeface="Segoe UI Light" panose="020B0502040204020203" pitchFamily="34" charset="0"/>
                  <a:cs typeface="Segoe UI Light" panose="020B0502040204020203" pitchFamily="34" charset="0"/>
                </a:rPr>
                <a:t>→ 50% no faktiskām izmaksām, bet ne vairāk kā 4,1% no realizētās produkcijas vērtības (atzīto produktu) </a:t>
              </a:r>
            </a:p>
            <a:p>
              <a:pPr lvl="0" algn="just"/>
              <a:endParaRPr lang="lv-LV" dirty="0">
                <a:solidFill>
                  <a:schemeClr val="tx1"/>
                </a:solidFill>
                <a:latin typeface="Segoe UI Light" panose="020B0502040204020203" pitchFamily="34" charset="0"/>
                <a:cs typeface="Segoe UI Light" panose="020B0502040204020203" pitchFamily="34" charset="0"/>
              </a:endParaRPr>
            </a:p>
            <a:p>
              <a:pPr lvl="0" algn="just"/>
              <a:r>
                <a:rPr lang="lv-LV" b="1" dirty="0">
                  <a:solidFill>
                    <a:schemeClr val="tx1"/>
                  </a:solidFill>
                  <a:latin typeface="Segoe UI Light" panose="020B0502040204020203" pitchFamily="34" charset="0"/>
                  <a:cs typeface="Segoe UI Light" panose="020B0502040204020203" pitchFamily="34" charset="0"/>
                </a:rPr>
                <a:t>-) CS</a:t>
              </a:r>
              <a:r>
                <a:rPr lang="lv-LV" dirty="0">
                  <a:solidFill>
                    <a:schemeClr val="tx1"/>
                  </a:solidFill>
                  <a:latin typeface="Segoe UI Light" panose="020B0502040204020203" pitchFamily="34" charset="0"/>
                  <a:cs typeface="Segoe UI Light" panose="020B0502040204020203" pitchFamily="34" charset="0"/>
                </a:rPr>
                <a:t> →  50% no faktiskām izmaksām, bet ne vairāk kā 10% no realizētās produkcijas vērtības (atzīto produktu)</a:t>
              </a:r>
            </a:p>
            <a:p>
              <a:pPr lvl="0" algn="just"/>
              <a:endParaRPr lang="lv-LV" dirty="0">
                <a:solidFill>
                  <a:schemeClr val="tx1"/>
                </a:solidFill>
                <a:latin typeface="Segoe UI Light" panose="020B0502040204020203" pitchFamily="34" charset="0"/>
                <a:cs typeface="Segoe UI Light" panose="020B0502040204020203" pitchFamily="34" charset="0"/>
              </a:endParaRPr>
            </a:p>
            <a:p>
              <a:pPr lvl="0" algn="just"/>
              <a:r>
                <a:rPr lang="lv-LV" sz="1500" i="1" dirty="0">
                  <a:solidFill>
                    <a:schemeClr val="tx1"/>
                  </a:solidFill>
                  <a:latin typeface="Segoe UI Light" panose="020B0502040204020203" pitchFamily="34" charset="0"/>
                  <a:cs typeface="Segoe UI Light" panose="020B0502040204020203" pitchFamily="34" charset="0"/>
                </a:rPr>
                <a:t>! Nosacījumi var mainīties, ņemot vērā RO īstenotos mērķus </a:t>
              </a:r>
            </a:p>
          </p:txBody>
        </p:sp>
        <p:grpSp>
          <p:nvGrpSpPr>
            <p:cNvPr id="23" name="Group 22">
              <a:extLst>
                <a:ext uri="{FF2B5EF4-FFF2-40B4-BE49-F238E27FC236}">
                  <a16:creationId xmlns:a16="http://schemas.microsoft.com/office/drawing/2014/main" id="{89FE1BFC-E1CF-430B-9201-67DAE66197C4}"/>
                </a:ext>
              </a:extLst>
            </p:cNvPr>
            <p:cNvGrpSpPr/>
            <p:nvPr/>
          </p:nvGrpSpPr>
          <p:grpSpPr>
            <a:xfrm>
              <a:off x="3204464" y="1363432"/>
              <a:ext cx="2347872" cy="3279041"/>
              <a:chOff x="3204464" y="1363432"/>
              <a:chExt cx="2347872" cy="3279041"/>
            </a:xfrm>
          </p:grpSpPr>
          <p:sp>
            <p:nvSpPr>
              <p:cNvPr id="15" name="Rectangle: Rounded Corners 14">
                <a:extLst>
                  <a:ext uri="{FF2B5EF4-FFF2-40B4-BE49-F238E27FC236}">
                    <a16:creationId xmlns:a16="http://schemas.microsoft.com/office/drawing/2014/main" id="{A52C336B-4163-48E1-AA74-7304CDB83B7C}"/>
                  </a:ext>
                </a:extLst>
              </p:cNvPr>
              <p:cNvSpPr/>
              <p:nvPr/>
            </p:nvSpPr>
            <p:spPr>
              <a:xfrm>
                <a:off x="3204464" y="1363432"/>
                <a:ext cx="2347872" cy="3279041"/>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lvl="0" algn="just"/>
                <a:r>
                  <a:rPr lang="lv-LV" b="1" dirty="0">
                    <a:solidFill>
                      <a:schemeClr val="tx1"/>
                    </a:solidFill>
                    <a:latin typeface="Segoe UI Light" panose="020B0502040204020203" pitchFamily="34" charset="0"/>
                    <a:cs typeface="Segoe UI Light" panose="020B0502040204020203" pitchFamily="34" charset="0"/>
                  </a:rPr>
                  <a:t>-) A&amp;D → </a:t>
                </a:r>
                <a:r>
                  <a:rPr lang="lv-LV" dirty="0">
                    <a:solidFill>
                      <a:schemeClr val="tx1"/>
                    </a:solidFill>
                    <a:latin typeface="Segoe UI Light" panose="020B0502040204020203" pitchFamily="34" charset="0"/>
                    <a:cs typeface="Segoe UI Light" panose="020B0502040204020203" pitchFamily="34" charset="0"/>
                  </a:rPr>
                  <a:t>atzīstas uz konkrētiem nozares produktiem (</a:t>
                </a:r>
                <a:r>
                  <a:rPr lang="lv-LV" i="1" dirty="0">
                    <a:solidFill>
                      <a:schemeClr val="tx1"/>
                    </a:solidFill>
                    <a:latin typeface="Segoe UI Light" panose="020B0502040204020203" pitchFamily="34" charset="0"/>
                    <a:cs typeface="Segoe UI Light" panose="020B0502040204020203" pitchFamily="34" charset="0"/>
                  </a:rPr>
                  <a:t>R1308/2013, 1.pielikuma IX. daļa</a:t>
                </a:r>
                <a:r>
                  <a:rPr lang="lv-LV" dirty="0">
                    <a:solidFill>
                      <a:schemeClr val="tx1"/>
                    </a:solidFill>
                    <a:latin typeface="Segoe UI Light" panose="020B0502040204020203" pitchFamily="34" charset="0"/>
                    <a:cs typeface="Segoe UI Light" panose="020B0502040204020203" pitchFamily="34" charset="0"/>
                  </a:rPr>
                  <a:t>)</a:t>
                </a:r>
              </a:p>
              <a:p>
                <a:pPr lvl="0" algn="just"/>
                <a:r>
                  <a:rPr lang="lv-LV" b="1" dirty="0">
                    <a:solidFill>
                      <a:schemeClr val="tx1"/>
                    </a:solidFill>
                    <a:latin typeface="Segoe UI Light" panose="020B0502040204020203" pitchFamily="34" charset="0"/>
                    <a:cs typeface="Segoe UI Light" panose="020B0502040204020203" pitchFamily="34" charset="0"/>
                  </a:rPr>
                  <a:t>-) Citi sektori (CS) → </a:t>
                </a:r>
                <a:r>
                  <a:rPr lang="lv-LV" dirty="0">
                    <a:solidFill>
                      <a:schemeClr val="tx1"/>
                    </a:solidFill>
                    <a:latin typeface="Segoe UI Light" panose="020B0502040204020203" pitchFamily="34" charset="0"/>
                    <a:cs typeface="Segoe UI Light" panose="020B0502040204020203" pitchFamily="34" charset="0"/>
                  </a:rPr>
                  <a:t>atzīstas uz konkrētu nozaru produktiem (</a:t>
                </a:r>
                <a:r>
                  <a:rPr lang="lv-LV" i="1" dirty="0">
                    <a:solidFill>
                      <a:schemeClr val="tx1"/>
                    </a:solidFill>
                    <a:latin typeface="Segoe UI Light" panose="020B0502040204020203" pitchFamily="34" charset="0"/>
                    <a:cs typeface="Segoe UI Light" panose="020B0502040204020203" pitchFamily="34" charset="0"/>
                  </a:rPr>
                  <a:t>R projekta 39. panta (f). apakšpunkts</a:t>
                </a:r>
                <a:r>
                  <a:rPr lang="lv-LV" dirty="0">
                    <a:solidFill>
                      <a:schemeClr val="tx1"/>
                    </a:solidFill>
                    <a:latin typeface="Segoe UI Light" panose="020B0502040204020203" pitchFamily="34" charset="0"/>
                    <a:cs typeface="Segoe UI Light" panose="020B0502040204020203" pitchFamily="34" charset="0"/>
                  </a:rPr>
                  <a:t>)</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25FDE8FF-B97B-40E6-AC05-701FC4980641}"/>
                      </a:ext>
                    </a:extLst>
                  </p:cNvPr>
                  <p:cNvGraphicFramePr>
                    <a:graphicFrameLocks noChangeAspect="1"/>
                  </p:cNvGraphicFramePr>
                  <p:nvPr>
                    <p:extLst>
                      <p:ext uri="{D42A27DB-BD31-4B8C-83A1-F6EECF244321}">
                        <p14:modId xmlns:p14="http://schemas.microsoft.com/office/powerpoint/2010/main" val="1073928960"/>
                      </p:ext>
                    </p:extLst>
                  </p:nvPr>
                </p:nvGraphicFramePr>
                <p:xfrm>
                  <a:off x="3704267" y="1478130"/>
                  <a:ext cx="1707541" cy="291750"/>
                </p:xfrm>
                <a:graphic>
                  <a:graphicData uri="http://schemas.microsoft.com/office/powerpoint/2016/slidezoom">
                    <pslz:sldZm>
                      <pslz:sldZmObj sldId="565" cId="2073291292">
                        <pslz:zmPr id="{78319029-EB51-4FBC-80CD-432CCE43F861}"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1707541" cy="291750"/>
                            </a:xfrm>
                            <a:prstGeom prst="rect">
                              <a:avLst/>
                            </a:prstGeom>
                            <a:ln w="3175">
                              <a:no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25FDE8FF-B97B-40E6-AC05-701FC4980641}"/>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3704267" y="1478130"/>
                    <a:ext cx="1707541" cy="29175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C4A8F28A-AAA2-429E-B1AA-03101E7B09AA}"/>
                      </a:ext>
                    </a:extLst>
                  </p:cNvPr>
                  <p:cNvGraphicFramePr>
                    <a:graphicFrameLocks noChangeAspect="1"/>
                  </p:cNvGraphicFramePr>
                  <p:nvPr>
                    <p:extLst>
                      <p:ext uri="{D42A27DB-BD31-4B8C-83A1-F6EECF244321}">
                        <p14:modId xmlns:p14="http://schemas.microsoft.com/office/powerpoint/2010/main" val="2591461587"/>
                      </p:ext>
                    </p:extLst>
                  </p:nvPr>
                </p:nvGraphicFramePr>
                <p:xfrm>
                  <a:off x="3594470" y="2844538"/>
                  <a:ext cx="1520424" cy="291750"/>
                </p:xfrm>
                <a:graphic>
                  <a:graphicData uri="http://schemas.microsoft.com/office/powerpoint/2016/slidezoom">
                    <pslz:sldZm>
                      <pslz:sldZmObj sldId="534" cId="2208913390">
                        <pslz:zmPr id="{1A744063-0395-40AD-9C58-4A63664A2186}" imageType="cover" transitionDur="100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1520424" cy="291750"/>
                            </a:xfrm>
                            <a:prstGeom prst="rect">
                              <a:avLst/>
                            </a:prstGeom>
                            <a:ln w="3175">
                              <a:noFill/>
                            </a:ln>
                          </p166:spPr>
                        </pslz:zmPr>
                      </pslz:sldZmObj>
                    </pslz:sldZm>
                  </a:graphicData>
                </a:graphic>
              </p:graphicFrame>
            </mc:Choice>
            <mc:Fallback xmlns="">
              <p:pic>
                <p:nvPicPr>
                  <p:cNvPr id="20" name="Slide Zoom 19">
                    <a:hlinkClick r:id="rId6" action="ppaction://hlinksldjump"/>
                    <a:extLst>
                      <a:ext uri="{FF2B5EF4-FFF2-40B4-BE49-F238E27FC236}">
                        <a16:creationId xmlns:a16="http://schemas.microsoft.com/office/drawing/2014/main" id="{C4A8F28A-AAA2-429E-B1AA-03101E7B09AA}"/>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3594470" y="2844538"/>
                    <a:ext cx="1520424" cy="291750"/>
                  </a:xfrm>
                  <a:prstGeom prst="rect">
                    <a:avLst/>
                  </a:prstGeom>
                  <a:ln w="3175">
                    <a:noFill/>
                  </a:ln>
                </p:spPr>
              </p:pic>
            </mc:Fallback>
          </mc:AlternateContent>
        </p:grpSp>
      </p:grpSp>
      <p:pic>
        <p:nvPicPr>
          <p:cNvPr id="22" name="Picture 21">
            <a:extLst>
              <a:ext uri="{FF2B5EF4-FFF2-40B4-BE49-F238E27FC236}">
                <a16:creationId xmlns:a16="http://schemas.microsoft.com/office/drawing/2014/main" id="{88F45E55-2FFE-4255-A49E-5E5D87CB8C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5543" y="4310026"/>
            <a:ext cx="698701" cy="698701"/>
          </a:xfrm>
          <a:prstGeom prst="rect">
            <a:avLst/>
          </a:prstGeom>
          <a:ln>
            <a:solidFill>
              <a:schemeClr val="bg1">
                <a:lumMod val="85000"/>
              </a:schemeClr>
            </a:solidFill>
          </a:ln>
        </p:spPr>
      </p:pic>
    </p:spTree>
    <p:extLst>
      <p:ext uri="{BB962C8B-B14F-4D97-AF65-F5344CB8AC3E}">
        <p14:creationId xmlns:p14="http://schemas.microsoft.com/office/powerpoint/2010/main" val="293764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2F42A-0551-4BE5-967C-DE7D5DB609FD}"/>
              </a:ext>
            </a:extLst>
          </p:cNvPr>
          <p:cNvSpPr/>
          <p:nvPr/>
        </p:nvSpPr>
        <p:spPr>
          <a:xfrm>
            <a:off x="414343" y="1879107"/>
            <a:ext cx="2629120" cy="3785419"/>
          </a:xfrm>
          <a:prstGeom prst="rect">
            <a:avLst/>
          </a:prstGeom>
        </p:spPr>
        <p:txBody>
          <a:bodyPr vert="horz" lIns="91440" tIns="45720" rIns="91440" bIns="45720" rtlCol="0">
            <a:normAutofit/>
          </a:bodyPr>
          <a:lstStyle/>
          <a:p>
            <a:pPr algn="ctr" defTabSz="914400">
              <a:lnSpc>
                <a:spcPct val="90000"/>
              </a:lnSpc>
              <a:spcAft>
                <a:spcPts val="600"/>
              </a:spcAft>
            </a:pPr>
            <a:r>
              <a:rPr lang="en-US"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R 1308/2013</a:t>
            </a:r>
            <a:endParaRPr lang="lv-LV"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a:p>
            <a:pPr algn="ctr" defTabSz="914400">
              <a:lnSpc>
                <a:spcPct val="90000"/>
              </a:lnSpc>
              <a:spcAft>
                <a:spcPts val="600"/>
              </a:spcAft>
            </a:pPr>
            <a:r>
              <a:rPr lang="en-US"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1.pielikuma</a:t>
            </a:r>
            <a:endParaRPr lang="lv-LV"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a:p>
            <a:pPr algn="ctr" defTabSz="914400">
              <a:lnSpc>
                <a:spcPct val="90000"/>
              </a:lnSpc>
              <a:spcAft>
                <a:spcPts val="600"/>
              </a:spcAft>
            </a:pPr>
            <a:r>
              <a:rPr lang="en-US"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IX. </a:t>
            </a:r>
            <a:r>
              <a:rPr lang="lv-LV"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d</a:t>
            </a:r>
            <a:r>
              <a:rPr lang="en-US" b="1" dirty="0" err="1">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aļa</a:t>
            </a:r>
            <a:endParaRPr lang="lv-LV"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a:p>
            <a:pPr algn="ctr" defTabSz="914400">
              <a:lnSpc>
                <a:spcPct val="90000"/>
              </a:lnSpc>
              <a:spcAft>
                <a:spcPts val="600"/>
              </a:spcAft>
            </a:pPr>
            <a:r>
              <a:rPr lang="lv-LV"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AUGĻI UN DĀRZEŅI</a:t>
            </a:r>
          </a:p>
          <a:p>
            <a:pPr algn="ctr" defTabSz="914400">
              <a:lnSpc>
                <a:spcPct val="90000"/>
              </a:lnSpc>
              <a:spcAft>
                <a:spcPts val="600"/>
              </a:spcAft>
            </a:pPr>
            <a:endParaRPr lang="lv-LV"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a:p>
            <a:pPr algn="ctr" defTabSz="914400">
              <a:lnSpc>
                <a:spcPct val="90000"/>
              </a:lnSpc>
              <a:spcAft>
                <a:spcPts val="600"/>
              </a:spcAft>
            </a:pPr>
            <a:r>
              <a:rPr lang="lv-LV" b="1" i="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Augļu un dārzeņu nozare aptver šajā tabulā minētos produktus</a:t>
            </a:r>
            <a:endParaRPr lang="en-US" b="1" i="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06E85A-618E-48B0-8E31-470FDB481197}"/>
              </a:ext>
            </a:extLst>
          </p:cNvPr>
          <p:cNvPicPr>
            <a:picLocks noChangeAspect="1"/>
          </p:cNvPicPr>
          <p:nvPr/>
        </p:nvPicPr>
        <p:blipFill>
          <a:blip r:embed="rId2"/>
          <a:stretch>
            <a:fillRect/>
          </a:stretch>
        </p:blipFill>
        <p:spPr>
          <a:xfrm>
            <a:off x="4405752" y="632372"/>
            <a:ext cx="3939258" cy="5591447"/>
          </a:xfrm>
          <a:prstGeom prst="rect">
            <a:avLst/>
          </a:prstGeom>
          <a:effectLst/>
        </p:spPr>
      </p:pic>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403585EF-51AB-49F8-B794-C651A9DC0261}"/>
                  </a:ext>
                </a:extLst>
              </p:cNvPr>
              <p:cNvGraphicFramePr>
                <a:graphicFrameLocks noChangeAspect="1"/>
              </p:cNvGraphicFramePr>
              <p:nvPr>
                <p:extLst>
                  <p:ext uri="{D42A27DB-BD31-4B8C-83A1-F6EECF244321}">
                    <p14:modId xmlns:p14="http://schemas.microsoft.com/office/powerpoint/2010/main" val="3864624244"/>
                  </p:ext>
                </p:extLst>
              </p:nvPr>
            </p:nvGraphicFramePr>
            <p:xfrm>
              <a:off x="5890995" y="4711149"/>
              <a:ext cx="296742" cy="296742"/>
            </p:xfrm>
            <a:graphic>
              <a:graphicData uri="http://schemas.microsoft.com/office/powerpoint/2016/slidezoom">
                <pslz:sldZm>
                  <pslz:sldZmObj sldId="571" cId="903762376">
                    <pslz:zmPr id="{FEF32F65-9335-4181-9BC5-5C9DF120D570}"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296742" cy="296742"/>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403585EF-51AB-49F8-B794-C651A9DC026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5890995" y="4711149"/>
                <a:ext cx="296742" cy="296742"/>
              </a:xfrm>
              <a:prstGeom prst="rect">
                <a:avLst/>
              </a:prstGeom>
              <a:ln w="3175">
                <a:solidFill>
                  <a:prstClr val="ltGray"/>
                </a:solidFill>
              </a:ln>
            </p:spPr>
          </p:pic>
        </mc:Fallback>
      </mc:AlternateContent>
    </p:spTree>
    <p:extLst>
      <p:ext uri="{BB962C8B-B14F-4D97-AF65-F5344CB8AC3E}">
        <p14:creationId xmlns:p14="http://schemas.microsoft.com/office/powerpoint/2010/main" val="207329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D71871-1013-4C77-AE72-5623A23AC904}"/>
              </a:ext>
            </a:extLst>
          </p:cNvPr>
          <p:cNvSpPr/>
          <p:nvPr/>
        </p:nvSpPr>
        <p:spPr>
          <a:xfrm>
            <a:off x="486698" y="2438400"/>
            <a:ext cx="2629120" cy="3785419"/>
          </a:xfrm>
          <a:prstGeom prst="rect">
            <a:avLst/>
          </a:prstGeom>
        </p:spPr>
        <p:txBody>
          <a:bodyPr vert="horz" lIns="91440" tIns="45720" rIns="91440" bIns="45720" rtlCol="0">
            <a:normAutofit/>
          </a:bodyPr>
          <a:lstStyle/>
          <a:p>
            <a:pPr algn="ctr" defTabSz="914400">
              <a:lnSpc>
                <a:spcPct val="90000"/>
              </a:lnSpc>
              <a:spcAft>
                <a:spcPts val="600"/>
              </a:spcAft>
            </a:pPr>
            <a:r>
              <a:rPr lang="lv-LV" sz="1700" b="1" dirty="0">
                <a:solidFill>
                  <a:schemeClr val="accent4">
                    <a:lumMod val="50000"/>
                  </a:schemeClr>
                </a:solidFill>
                <a:latin typeface="Segoe UI Light" panose="020B0502040204020203" pitchFamily="34" charset="0"/>
                <a:ea typeface="Verdana" panose="020B0604030504040204" pitchFamily="34" charset="0"/>
                <a:cs typeface="Segoe UI Light" panose="020B0502040204020203" pitchFamily="34" charset="0"/>
              </a:rPr>
              <a:t>KN 0810 Citi svaigi augļi un ogas</a:t>
            </a:r>
          </a:p>
        </p:txBody>
      </p:sp>
      <p:sp>
        <p:nvSpPr>
          <p:cNvPr id="8" name="Rectangle 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A2EB730-5F35-41FA-8AC7-32B5FB9D58DF}"/>
              </a:ext>
            </a:extLst>
          </p:cNvPr>
          <p:cNvGrpSpPr/>
          <p:nvPr/>
        </p:nvGrpSpPr>
        <p:grpSpPr>
          <a:xfrm>
            <a:off x="4054396" y="1723235"/>
            <a:ext cx="4514498" cy="3103483"/>
            <a:chOff x="4054396" y="1723235"/>
            <a:chExt cx="4514498" cy="3103483"/>
          </a:xfrm>
        </p:grpSpPr>
        <p:pic>
          <p:nvPicPr>
            <p:cNvPr id="3" name="Picture 2">
              <a:extLst>
                <a:ext uri="{FF2B5EF4-FFF2-40B4-BE49-F238E27FC236}">
                  <a16:creationId xmlns:a16="http://schemas.microsoft.com/office/drawing/2014/main" id="{58EDDA63-598F-439F-BF3A-29D9D1EFCC6A}"/>
                </a:ext>
              </a:extLst>
            </p:cNvPr>
            <p:cNvPicPr>
              <a:picLocks noChangeAspect="1"/>
            </p:cNvPicPr>
            <p:nvPr/>
          </p:nvPicPr>
          <p:blipFill>
            <a:blip r:embed="rId2"/>
            <a:stretch>
              <a:fillRect/>
            </a:stretch>
          </p:blipFill>
          <p:spPr>
            <a:xfrm>
              <a:off x="4054396" y="2028035"/>
              <a:ext cx="4514498" cy="2798683"/>
            </a:xfrm>
            <a:prstGeom prst="rect">
              <a:avLst/>
            </a:prstGeom>
            <a:effectLst/>
          </p:spPr>
        </p:pic>
        <p:pic>
          <p:nvPicPr>
            <p:cNvPr id="4" name="Picture 3">
              <a:extLst>
                <a:ext uri="{FF2B5EF4-FFF2-40B4-BE49-F238E27FC236}">
                  <a16:creationId xmlns:a16="http://schemas.microsoft.com/office/drawing/2014/main" id="{6411C0A1-CF1E-4651-8907-6F38B04FF867}"/>
                </a:ext>
              </a:extLst>
            </p:cNvPr>
            <p:cNvPicPr>
              <a:picLocks noChangeAspect="1"/>
            </p:cNvPicPr>
            <p:nvPr/>
          </p:nvPicPr>
          <p:blipFill>
            <a:blip r:embed="rId3"/>
            <a:stretch>
              <a:fillRect/>
            </a:stretch>
          </p:blipFill>
          <p:spPr>
            <a:xfrm>
              <a:off x="4054396" y="1723235"/>
              <a:ext cx="4514498" cy="304800"/>
            </a:xfrm>
            <a:prstGeom prst="rect">
              <a:avLst/>
            </a:prstGeom>
          </p:spPr>
        </p:pic>
      </p:grpSp>
    </p:spTree>
    <p:extLst>
      <p:ext uri="{BB962C8B-B14F-4D97-AF65-F5344CB8AC3E}">
        <p14:creationId xmlns:p14="http://schemas.microsoft.com/office/powerpoint/2010/main" val="903762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2024</Words>
  <Application>Microsoft Office PowerPoint</Application>
  <PresentationFormat>On-screen Show (4:3)</PresentationFormat>
  <Paragraphs>203</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Segoe UI Light</vt:lpstr>
      <vt:lpstr>Verdana</vt:lpstr>
      <vt:lpstr>Wingdings</vt:lpstr>
      <vt:lpstr>Office Theme</vt:lpstr>
      <vt:lpstr>Uzlabot lauksaimnieku stāvokli pievienotās vērtības veidošanas ķēdē – kooperācija / ražotāju organizācijas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Uzlabot lauksaimnieku stāvokli pievienotās vērtības veidošanas ķēdē – kooperācija / ražotāju organizācijas</dc:title>
  <dc:creator>Dace Freimane</dc:creator>
  <cp:lastModifiedBy>Dace Freimane</cp:lastModifiedBy>
  <cp:revision>3</cp:revision>
  <dcterms:created xsi:type="dcterms:W3CDTF">2021-04-25T15:26:50Z</dcterms:created>
  <dcterms:modified xsi:type="dcterms:W3CDTF">2021-05-05T14:49:55Z</dcterms:modified>
</cp:coreProperties>
</file>